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57" r:id="rId5"/>
    <p:sldId id="269" r:id="rId6"/>
    <p:sldId id="270" r:id="rId7"/>
    <p:sldId id="271" r:id="rId8"/>
    <p:sldId id="351" r:id="rId9"/>
    <p:sldId id="352" r:id="rId10"/>
    <p:sldId id="353" r:id="rId11"/>
    <p:sldId id="277" r:id="rId12"/>
    <p:sldId id="295" r:id="rId13"/>
    <p:sldId id="296" r:id="rId14"/>
    <p:sldId id="297" r:id="rId15"/>
    <p:sldId id="342" r:id="rId16"/>
    <p:sldId id="343" r:id="rId17"/>
    <p:sldId id="299" r:id="rId18"/>
    <p:sldId id="319" r:id="rId19"/>
    <p:sldId id="309" r:id="rId20"/>
    <p:sldId id="284" r:id="rId21"/>
    <p:sldId id="288" r:id="rId22"/>
    <p:sldId id="346" r:id="rId23"/>
    <p:sldId id="347" r:id="rId24"/>
    <p:sldId id="328" r:id="rId25"/>
    <p:sldId id="336" r:id="rId26"/>
    <p:sldId id="290" r:id="rId27"/>
    <p:sldId id="348" r:id="rId28"/>
    <p:sldId id="337" r:id="rId29"/>
    <p:sldId id="349" r:id="rId30"/>
    <p:sldId id="318" r:id="rId31"/>
    <p:sldId id="315" r:id="rId32"/>
    <p:sldId id="316" r:id="rId33"/>
    <p:sldId id="312" r:id="rId34"/>
    <p:sldId id="313" r:id="rId35"/>
    <p:sldId id="317" r:id="rId36"/>
    <p:sldId id="320" r:id="rId37"/>
    <p:sldId id="314" r:id="rId38"/>
    <p:sldId id="321" r:id="rId39"/>
    <p:sldId id="322" r:id="rId40"/>
    <p:sldId id="323" r:id="rId41"/>
    <p:sldId id="324" r:id="rId42"/>
    <p:sldId id="325" r:id="rId43"/>
    <p:sldId id="345" r:id="rId44"/>
    <p:sldId id="285" r:id="rId45"/>
    <p:sldId id="303" r:id="rId46"/>
    <p:sldId id="331" r:id="rId47"/>
    <p:sldId id="306" r:id="rId48"/>
    <p:sldId id="333" r:id="rId49"/>
    <p:sldId id="307" r:id="rId50"/>
    <p:sldId id="332" r:id="rId51"/>
    <p:sldId id="330" r:id="rId52"/>
    <p:sldId id="354" r:id="rId53"/>
    <p:sldId id="339" r:id="rId54"/>
    <p:sldId id="341" r:id="rId55"/>
    <p:sldId id="326" r:id="rId56"/>
    <p:sldId id="327" r:id="rId57"/>
    <p:sldId id="329" r:id="rId58"/>
    <p:sldId id="340" r:id="rId59"/>
    <p:sldId id="26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049" autoAdjust="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outlineViewPr>
    <p:cViewPr>
      <p:scale>
        <a:sx n="33" d="100"/>
        <a:sy n="33" d="100"/>
      </p:scale>
      <p:origin x="0" y="-148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F8FBD-B2C3-467B-AE17-2F903CC490DC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72E4C9-9B9B-48D1-9CF1-1861AA4714E4}">
      <dgm:prSet phldrT="[Text]" custT="1"/>
      <dgm:spPr/>
      <dgm:t>
        <a:bodyPr/>
        <a:lstStyle/>
        <a:p>
          <a:r>
            <a: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1</a:t>
          </a:r>
        </a:p>
      </dgm:t>
    </dgm:pt>
    <dgm:pt modelId="{F7284F15-4F56-4D22-9780-4174188E5639}" type="parTrans" cxnId="{9E1708DD-51B1-4696-8505-10C358CAF189}">
      <dgm:prSet/>
      <dgm:spPr/>
      <dgm:t>
        <a:bodyPr/>
        <a:lstStyle/>
        <a:p>
          <a:endParaRPr lang="en-US"/>
        </a:p>
      </dgm:t>
    </dgm:pt>
    <dgm:pt modelId="{9E19DDA3-1EAB-4E1C-A48A-E3E672920364}" type="sibTrans" cxnId="{9E1708DD-51B1-4696-8505-10C358CAF189}">
      <dgm:prSet/>
      <dgm:spPr/>
      <dgm:t>
        <a:bodyPr/>
        <a:lstStyle/>
        <a:p>
          <a:endParaRPr lang="en-US"/>
        </a:p>
      </dgm:t>
    </dgm:pt>
    <dgm:pt modelId="{DCA69E9A-8677-4A11-BD43-0D6DDCEE935E}">
      <dgm:prSet phldrT="[Text]" custT="1"/>
      <dgm:spPr/>
      <dgm:t>
        <a:bodyPr/>
        <a:lstStyle/>
        <a:p>
          <a:r>
            <a: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Large-scale</a:t>
          </a:r>
        </a:p>
      </dgm:t>
    </dgm:pt>
    <dgm:pt modelId="{30ED69E3-955E-439B-A962-83760802D215}" type="parTrans" cxnId="{9A832B31-1ED6-474B-8B66-2BAE98C96CB1}">
      <dgm:prSet/>
      <dgm:spPr/>
      <dgm:t>
        <a:bodyPr/>
        <a:lstStyle/>
        <a:p>
          <a:endParaRPr lang="en-US"/>
        </a:p>
      </dgm:t>
    </dgm:pt>
    <dgm:pt modelId="{D27F1B89-6459-4C21-92BE-D0C9860CAE63}" type="sibTrans" cxnId="{9A832B31-1ED6-474B-8B66-2BAE98C96CB1}">
      <dgm:prSet/>
      <dgm:spPr/>
      <dgm:t>
        <a:bodyPr/>
        <a:lstStyle/>
        <a:p>
          <a:endParaRPr lang="en-US"/>
        </a:p>
      </dgm:t>
    </dgm:pt>
    <dgm:pt modelId="{90E28938-6C75-4268-B0AA-4D97CF547552}">
      <dgm:prSet phldrT="[Text]" custT="1"/>
      <dgm:spPr/>
      <dgm:t>
        <a:bodyPr/>
        <a:lstStyle/>
        <a:p>
          <a:r>
            <a: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To cover the entire world, a huge number of images are necessary</a:t>
          </a:r>
        </a:p>
      </dgm:t>
    </dgm:pt>
    <dgm:pt modelId="{97302007-5A21-4CD4-8428-AE6FB1095B85}" type="parTrans" cxnId="{BD31A766-68F9-4A2B-B6D7-0F38DB0C7467}">
      <dgm:prSet/>
      <dgm:spPr/>
      <dgm:t>
        <a:bodyPr/>
        <a:lstStyle/>
        <a:p>
          <a:endParaRPr lang="en-US"/>
        </a:p>
      </dgm:t>
    </dgm:pt>
    <dgm:pt modelId="{EB38F56A-D786-498A-8BDE-D3DCB53692B7}" type="sibTrans" cxnId="{BD31A766-68F9-4A2B-B6D7-0F38DB0C7467}">
      <dgm:prSet/>
      <dgm:spPr/>
      <dgm:t>
        <a:bodyPr/>
        <a:lstStyle/>
        <a:p>
          <a:endParaRPr lang="en-US"/>
        </a:p>
      </dgm:t>
    </dgm:pt>
    <dgm:pt modelId="{83C21729-78C2-42A1-86DB-F991A5A08C89}" type="pres">
      <dgm:prSet presAssocID="{19DF8FBD-B2C3-467B-AE17-2F903CC490DC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9CAC80F-4FFB-4DF6-9512-2444F07EF6BB}" type="pres">
      <dgm:prSet presAssocID="{9472E4C9-9B9B-48D1-9CF1-1861AA4714E4}" presName="composite" presStyleCnt="0"/>
      <dgm:spPr/>
    </dgm:pt>
    <dgm:pt modelId="{723FEE68-8309-4885-B911-42E28FB8B358}" type="pres">
      <dgm:prSet presAssocID="{9472E4C9-9B9B-48D1-9CF1-1861AA4714E4}" presName="FirstChild" presStyleLbl="revTx" presStyleIdx="0" presStyleCnt="2" custLinFactNeighborX="-17827">
        <dgm:presLayoutVars>
          <dgm:chMax val="0"/>
          <dgm:chPref val="0"/>
          <dgm:bulletEnabled val="1"/>
        </dgm:presLayoutVars>
      </dgm:prSet>
      <dgm:spPr/>
    </dgm:pt>
    <dgm:pt modelId="{9FF35821-41E3-438A-9A46-E8095DB59915}" type="pres">
      <dgm:prSet presAssocID="{9472E4C9-9B9B-48D1-9CF1-1861AA4714E4}" presName="Parent" presStyleLbl="alignNode1" presStyleIdx="0" presStyleCnt="1" custScaleX="29367" custLinFactNeighborX="-23627" custLinFactNeighborY="2144">
        <dgm:presLayoutVars>
          <dgm:chMax val="3"/>
          <dgm:chPref val="3"/>
          <dgm:bulletEnabled val="1"/>
        </dgm:presLayoutVars>
      </dgm:prSet>
      <dgm:spPr/>
    </dgm:pt>
    <dgm:pt modelId="{1A9C6965-266C-42DF-B48A-A422D4D885B1}" type="pres">
      <dgm:prSet presAssocID="{9472E4C9-9B9B-48D1-9CF1-1861AA4714E4}" presName="Accent" presStyleLbl="parChTrans1D1" presStyleIdx="0" presStyleCnt="1"/>
      <dgm:spPr/>
    </dgm:pt>
    <dgm:pt modelId="{FD485A93-2BF9-47F6-BFC7-5B8DB564A4A4}" type="pres">
      <dgm:prSet presAssocID="{9472E4C9-9B9B-48D1-9CF1-1861AA4714E4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9EA7EE10-0C69-408C-B364-984D8CC123CF}" type="presOf" srcId="{9472E4C9-9B9B-48D1-9CF1-1861AA4714E4}" destId="{9FF35821-41E3-438A-9A46-E8095DB59915}" srcOrd="0" destOrd="0" presId="urn:microsoft.com/office/officeart/2011/layout/TabList"/>
    <dgm:cxn modelId="{9A832B31-1ED6-474B-8B66-2BAE98C96CB1}" srcId="{9472E4C9-9B9B-48D1-9CF1-1861AA4714E4}" destId="{DCA69E9A-8677-4A11-BD43-0D6DDCEE935E}" srcOrd="0" destOrd="0" parTransId="{30ED69E3-955E-439B-A962-83760802D215}" sibTransId="{D27F1B89-6459-4C21-92BE-D0C9860CAE63}"/>
    <dgm:cxn modelId="{BD31A766-68F9-4A2B-B6D7-0F38DB0C7467}" srcId="{9472E4C9-9B9B-48D1-9CF1-1861AA4714E4}" destId="{90E28938-6C75-4268-B0AA-4D97CF547552}" srcOrd="1" destOrd="0" parTransId="{97302007-5A21-4CD4-8428-AE6FB1095B85}" sibTransId="{EB38F56A-D786-498A-8BDE-D3DCB53692B7}"/>
    <dgm:cxn modelId="{66BF8D6F-78BD-4E33-8F46-24D4B2A213DB}" type="presOf" srcId="{19DF8FBD-B2C3-467B-AE17-2F903CC490DC}" destId="{83C21729-78C2-42A1-86DB-F991A5A08C89}" srcOrd="0" destOrd="0" presId="urn:microsoft.com/office/officeart/2011/layout/TabList"/>
    <dgm:cxn modelId="{9E1708DD-51B1-4696-8505-10C358CAF189}" srcId="{19DF8FBD-B2C3-467B-AE17-2F903CC490DC}" destId="{9472E4C9-9B9B-48D1-9CF1-1861AA4714E4}" srcOrd="0" destOrd="0" parTransId="{F7284F15-4F56-4D22-9780-4174188E5639}" sibTransId="{9E19DDA3-1EAB-4E1C-A48A-E3E672920364}"/>
    <dgm:cxn modelId="{2700F7E1-8B58-4975-BE04-9C5FD3910242}" type="presOf" srcId="{90E28938-6C75-4268-B0AA-4D97CF547552}" destId="{FD485A93-2BF9-47F6-BFC7-5B8DB564A4A4}" srcOrd="0" destOrd="0" presId="urn:microsoft.com/office/officeart/2011/layout/TabList"/>
    <dgm:cxn modelId="{F6ECB2FA-B599-49A9-83E1-853D0F8514F6}" type="presOf" srcId="{DCA69E9A-8677-4A11-BD43-0D6DDCEE935E}" destId="{723FEE68-8309-4885-B911-42E28FB8B358}" srcOrd="0" destOrd="0" presId="urn:microsoft.com/office/officeart/2011/layout/TabList"/>
    <dgm:cxn modelId="{B1D7E12F-088D-48A3-9532-94EC7C152F99}" type="presParOf" srcId="{83C21729-78C2-42A1-86DB-F991A5A08C89}" destId="{E9CAC80F-4FFB-4DF6-9512-2444F07EF6BB}" srcOrd="0" destOrd="0" presId="urn:microsoft.com/office/officeart/2011/layout/TabList"/>
    <dgm:cxn modelId="{2735F49B-55E9-453D-A3F3-A9BDC394748B}" type="presParOf" srcId="{E9CAC80F-4FFB-4DF6-9512-2444F07EF6BB}" destId="{723FEE68-8309-4885-B911-42E28FB8B358}" srcOrd="0" destOrd="0" presId="urn:microsoft.com/office/officeart/2011/layout/TabList"/>
    <dgm:cxn modelId="{6C113A56-66A5-4C99-BD2D-77101D529E0E}" type="presParOf" srcId="{E9CAC80F-4FFB-4DF6-9512-2444F07EF6BB}" destId="{9FF35821-41E3-438A-9A46-E8095DB59915}" srcOrd="1" destOrd="0" presId="urn:microsoft.com/office/officeart/2011/layout/TabList"/>
    <dgm:cxn modelId="{24E94E6C-19DF-4F6E-91F1-4B8454271E45}" type="presParOf" srcId="{E9CAC80F-4FFB-4DF6-9512-2444F07EF6BB}" destId="{1A9C6965-266C-42DF-B48A-A422D4D885B1}" srcOrd="2" destOrd="0" presId="urn:microsoft.com/office/officeart/2011/layout/TabList"/>
    <dgm:cxn modelId="{D203949F-6E50-4B0C-AC7B-34681D5859E4}" type="presParOf" srcId="{83C21729-78C2-42A1-86DB-F991A5A08C89}" destId="{FD485A93-2BF9-47F6-BFC7-5B8DB564A4A4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DF8FBD-B2C3-467B-AE17-2F903CC490DC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72E4C9-9B9B-48D1-9CF1-1861AA4714E4}">
      <dgm:prSet phldrT="[Text]" custT="1"/>
      <dgm:spPr/>
      <dgm:t>
        <a:bodyPr/>
        <a:lstStyle/>
        <a:p>
          <a:r>
            <a: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2</a:t>
          </a:r>
        </a:p>
      </dgm:t>
    </dgm:pt>
    <dgm:pt modelId="{F7284F15-4F56-4D22-9780-4174188E5639}" type="parTrans" cxnId="{9E1708DD-51B1-4696-8505-10C358CAF189}">
      <dgm:prSet/>
      <dgm:spPr/>
      <dgm:t>
        <a:bodyPr/>
        <a:lstStyle/>
        <a:p>
          <a:endParaRPr lang="en-US"/>
        </a:p>
      </dgm:t>
    </dgm:pt>
    <dgm:pt modelId="{9E19DDA3-1EAB-4E1C-A48A-E3E672920364}" type="sibTrans" cxnId="{9E1708DD-51B1-4696-8505-10C358CAF189}">
      <dgm:prSet/>
      <dgm:spPr/>
      <dgm:t>
        <a:bodyPr/>
        <a:lstStyle/>
        <a:p>
          <a:endParaRPr lang="en-US"/>
        </a:p>
      </dgm:t>
    </dgm:pt>
    <dgm:pt modelId="{DCA69E9A-8677-4A11-BD43-0D6DDCEE935E}">
      <dgm:prSet phldrT="[Text]" custT="1"/>
      <dgm:spPr/>
      <dgm:t>
        <a:bodyPr/>
        <a:lstStyle/>
        <a:p>
          <a:r>
            <a: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Large-scale</a:t>
          </a:r>
        </a:p>
      </dgm:t>
    </dgm:pt>
    <dgm:pt modelId="{30ED69E3-955E-439B-A962-83760802D215}" type="parTrans" cxnId="{9A832B31-1ED6-474B-8B66-2BAE98C96CB1}">
      <dgm:prSet/>
      <dgm:spPr/>
      <dgm:t>
        <a:bodyPr/>
        <a:lstStyle/>
        <a:p>
          <a:endParaRPr lang="en-US"/>
        </a:p>
      </dgm:t>
    </dgm:pt>
    <dgm:pt modelId="{D27F1B89-6459-4C21-92BE-D0C9860CAE63}" type="sibTrans" cxnId="{9A832B31-1ED6-474B-8B66-2BAE98C96CB1}">
      <dgm:prSet/>
      <dgm:spPr/>
      <dgm:t>
        <a:bodyPr/>
        <a:lstStyle/>
        <a:p>
          <a:endParaRPr lang="en-US"/>
        </a:p>
      </dgm:t>
    </dgm:pt>
    <dgm:pt modelId="{90E28938-6C75-4268-B0AA-4D97CF547552}">
      <dgm:prSet phldrT="[Text]" custT="1"/>
      <dgm:spPr/>
      <dgm:t>
        <a:bodyPr/>
        <a:lstStyle/>
        <a:p>
          <a:r>
            <a: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Photos are taken under varying lighting conditions and from different views</a:t>
          </a:r>
        </a:p>
      </dgm:t>
    </dgm:pt>
    <dgm:pt modelId="{97302007-5A21-4CD4-8428-AE6FB1095B85}" type="parTrans" cxnId="{BD31A766-68F9-4A2B-B6D7-0F38DB0C7467}">
      <dgm:prSet/>
      <dgm:spPr/>
      <dgm:t>
        <a:bodyPr/>
        <a:lstStyle/>
        <a:p>
          <a:endParaRPr lang="en-US"/>
        </a:p>
      </dgm:t>
    </dgm:pt>
    <dgm:pt modelId="{EB38F56A-D786-498A-8BDE-D3DCB53692B7}" type="sibTrans" cxnId="{BD31A766-68F9-4A2B-B6D7-0F38DB0C7467}">
      <dgm:prSet/>
      <dgm:spPr/>
      <dgm:t>
        <a:bodyPr/>
        <a:lstStyle/>
        <a:p>
          <a:endParaRPr lang="en-US"/>
        </a:p>
      </dgm:t>
    </dgm:pt>
    <dgm:pt modelId="{8808E5D6-D094-4EF6-9F5E-8D2F338A4B26}">
      <dgm:prSet phldrT="[Text]" custT="1"/>
      <dgm:spPr/>
      <dgm:t>
        <a:bodyPr/>
        <a:lstStyle/>
        <a:p>
          <a:r>
            <a: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Photos related to the landmark but not showing the full landmark itself </a:t>
          </a:r>
          <a:endParaRPr lang="en-US" sz="1600" dirty="0"/>
        </a:p>
      </dgm:t>
    </dgm:pt>
    <dgm:pt modelId="{0E5F0D8F-1E3E-435E-849E-E7A213432737}" type="parTrans" cxnId="{9168465C-BC86-4D75-87D3-4B417EED7172}">
      <dgm:prSet/>
      <dgm:spPr/>
      <dgm:t>
        <a:bodyPr/>
        <a:lstStyle/>
        <a:p>
          <a:endParaRPr lang="en-US"/>
        </a:p>
      </dgm:t>
    </dgm:pt>
    <dgm:pt modelId="{C2112A98-7D63-4F68-9EBE-6E94CCDA0B71}" type="sibTrans" cxnId="{9168465C-BC86-4D75-87D3-4B417EED7172}">
      <dgm:prSet/>
      <dgm:spPr/>
      <dgm:t>
        <a:bodyPr/>
        <a:lstStyle/>
        <a:p>
          <a:endParaRPr lang="en-US"/>
        </a:p>
      </dgm:t>
    </dgm:pt>
    <dgm:pt modelId="{83C21729-78C2-42A1-86DB-F991A5A08C89}" type="pres">
      <dgm:prSet presAssocID="{19DF8FBD-B2C3-467B-AE17-2F903CC490DC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9CAC80F-4FFB-4DF6-9512-2444F07EF6BB}" type="pres">
      <dgm:prSet presAssocID="{9472E4C9-9B9B-48D1-9CF1-1861AA4714E4}" presName="composite" presStyleCnt="0"/>
      <dgm:spPr/>
    </dgm:pt>
    <dgm:pt modelId="{723FEE68-8309-4885-B911-42E28FB8B358}" type="pres">
      <dgm:prSet presAssocID="{9472E4C9-9B9B-48D1-9CF1-1861AA4714E4}" presName="FirstChild" presStyleLbl="revTx" presStyleIdx="0" presStyleCnt="2" custLinFactNeighborX="-17827">
        <dgm:presLayoutVars>
          <dgm:chMax val="0"/>
          <dgm:chPref val="0"/>
          <dgm:bulletEnabled val="1"/>
        </dgm:presLayoutVars>
      </dgm:prSet>
      <dgm:spPr/>
    </dgm:pt>
    <dgm:pt modelId="{9FF35821-41E3-438A-9A46-E8095DB59915}" type="pres">
      <dgm:prSet presAssocID="{9472E4C9-9B9B-48D1-9CF1-1861AA4714E4}" presName="Parent" presStyleLbl="alignNode1" presStyleIdx="0" presStyleCnt="1" custScaleX="29367" custLinFactNeighborX="-23627" custLinFactNeighborY="2144">
        <dgm:presLayoutVars>
          <dgm:chMax val="3"/>
          <dgm:chPref val="3"/>
          <dgm:bulletEnabled val="1"/>
        </dgm:presLayoutVars>
      </dgm:prSet>
      <dgm:spPr/>
    </dgm:pt>
    <dgm:pt modelId="{1A9C6965-266C-42DF-B48A-A422D4D885B1}" type="pres">
      <dgm:prSet presAssocID="{9472E4C9-9B9B-48D1-9CF1-1861AA4714E4}" presName="Accent" presStyleLbl="parChTrans1D1" presStyleIdx="0" presStyleCnt="1"/>
      <dgm:spPr/>
    </dgm:pt>
    <dgm:pt modelId="{FD485A93-2BF9-47F6-BFC7-5B8DB564A4A4}" type="pres">
      <dgm:prSet presAssocID="{9472E4C9-9B9B-48D1-9CF1-1861AA4714E4}" presName="Child" presStyleLbl="revTx" presStyleIdx="1" presStyleCnt="2" custLinFactNeighborY="-1741">
        <dgm:presLayoutVars>
          <dgm:chMax val="0"/>
          <dgm:chPref val="0"/>
          <dgm:bulletEnabled val="1"/>
        </dgm:presLayoutVars>
      </dgm:prSet>
      <dgm:spPr/>
    </dgm:pt>
  </dgm:ptLst>
  <dgm:cxnLst>
    <dgm:cxn modelId="{9EA7EE10-0C69-408C-B364-984D8CC123CF}" type="presOf" srcId="{9472E4C9-9B9B-48D1-9CF1-1861AA4714E4}" destId="{9FF35821-41E3-438A-9A46-E8095DB59915}" srcOrd="0" destOrd="0" presId="urn:microsoft.com/office/officeart/2011/layout/TabList"/>
    <dgm:cxn modelId="{9A832B31-1ED6-474B-8B66-2BAE98C96CB1}" srcId="{9472E4C9-9B9B-48D1-9CF1-1861AA4714E4}" destId="{DCA69E9A-8677-4A11-BD43-0D6DDCEE935E}" srcOrd="0" destOrd="0" parTransId="{30ED69E3-955E-439B-A962-83760802D215}" sibTransId="{D27F1B89-6459-4C21-92BE-D0C9860CAE63}"/>
    <dgm:cxn modelId="{9168465C-BC86-4D75-87D3-4B417EED7172}" srcId="{9472E4C9-9B9B-48D1-9CF1-1861AA4714E4}" destId="{8808E5D6-D094-4EF6-9F5E-8D2F338A4B26}" srcOrd="2" destOrd="0" parTransId="{0E5F0D8F-1E3E-435E-849E-E7A213432737}" sibTransId="{C2112A98-7D63-4F68-9EBE-6E94CCDA0B71}"/>
    <dgm:cxn modelId="{BD31A766-68F9-4A2B-B6D7-0F38DB0C7467}" srcId="{9472E4C9-9B9B-48D1-9CF1-1861AA4714E4}" destId="{90E28938-6C75-4268-B0AA-4D97CF547552}" srcOrd="1" destOrd="0" parTransId="{97302007-5A21-4CD4-8428-AE6FB1095B85}" sibTransId="{EB38F56A-D786-498A-8BDE-D3DCB53692B7}"/>
    <dgm:cxn modelId="{66BF8D6F-78BD-4E33-8F46-24D4B2A213DB}" type="presOf" srcId="{19DF8FBD-B2C3-467B-AE17-2F903CC490DC}" destId="{83C21729-78C2-42A1-86DB-F991A5A08C89}" srcOrd="0" destOrd="0" presId="urn:microsoft.com/office/officeart/2011/layout/TabList"/>
    <dgm:cxn modelId="{9E1708DD-51B1-4696-8505-10C358CAF189}" srcId="{19DF8FBD-B2C3-467B-AE17-2F903CC490DC}" destId="{9472E4C9-9B9B-48D1-9CF1-1861AA4714E4}" srcOrd="0" destOrd="0" parTransId="{F7284F15-4F56-4D22-9780-4174188E5639}" sibTransId="{9E19DDA3-1EAB-4E1C-A48A-E3E672920364}"/>
    <dgm:cxn modelId="{2700F7E1-8B58-4975-BE04-9C5FD3910242}" type="presOf" srcId="{90E28938-6C75-4268-B0AA-4D97CF547552}" destId="{FD485A93-2BF9-47F6-BFC7-5B8DB564A4A4}" srcOrd="0" destOrd="0" presId="urn:microsoft.com/office/officeart/2011/layout/TabList"/>
    <dgm:cxn modelId="{315D6FED-3ACD-4CA6-8D86-87B96E677EF8}" type="presOf" srcId="{8808E5D6-D094-4EF6-9F5E-8D2F338A4B26}" destId="{FD485A93-2BF9-47F6-BFC7-5B8DB564A4A4}" srcOrd="0" destOrd="1" presId="urn:microsoft.com/office/officeart/2011/layout/TabList"/>
    <dgm:cxn modelId="{F6ECB2FA-B599-49A9-83E1-853D0F8514F6}" type="presOf" srcId="{DCA69E9A-8677-4A11-BD43-0D6DDCEE935E}" destId="{723FEE68-8309-4885-B911-42E28FB8B358}" srcOrd="0" destOrd="0" presId="urn:microsoft.com/office/officeart/2011/layout/TabList"/>
    <dgm:cxn modelId="{B1D7E12F-088D-48A3-9532-94EC7C152F99}" type="presParOf" srcId="{83C21729-78C2-42A1-86DB-F991A5A08C89}" destId="{E9CAC80F-4FFB-4DF6-9512-2444F07EF6BB}" srcOrd="0" destOrd="0" presId="urn:microsoft.com/office/officeart/2011/layout/TabList"/>
    <dgm:cxn modelId="{2735F49B-55E9-453D-A3F3-A9BDC394748B}" type="presParOf" srcId="{E9CAC80F-4FFB-4DF6-9512-2444F07EF6BB}" destId="{723FEE68-8309-4885-B911-42E28FB8B358}" srcOrd="0" destOrd="0" presId="urn:microsoft.com/office/officeart/2011/layout/TabList"/>
    <dgm:cxn modelId="{6C113A56-66A5-4C99-BD2D-77101D529E0E}" type="presParOf" srcId="{E9CAC80F-4FFB-4DF6-9512-2444F07EF6BB}" destId="{9FF35821-41E3-438A-9A46-E8095DB59915}" srcOrd="1" destOrd="0" presId="urn:microsoft.com/office/officeart/2011/layout/TabList"/>
    <dgm:cxn modelId="{24E94E6C-19DF-4F6E-91F1-4B8454271E45}" type="presParOf" srcId="{E9CAC80F-4FFB-4DF6-9512-2444F07EF6BB}" destId="{1A9C6965-266C-42DF-B48A-A422D4D885B1}" srcOrd="2" destOrd="0" presId="urn:microsoft.com/office/officeart/2011/layout/TabList"/>
    <dgm:cxn modelId="{D203949F-6E50-4B0C-AC7B-34681D5859E4}" type="presParOf" srcId="{83C21729-78C2-42A1-86DB-F991A5A08C89}" destId="{FD485A93-2BF9-47F6-BFC7-5B8DB564A4A4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DF8FBD-B2C3-467B-AE17-2F903CC490DC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72E4C9-9B9B-48D1-9CF1-1861AA4714E4}">
      <dgm:prSet phldrT="[Text]" custT="1"/>
      <dgm:spPr/>
      <dgm:t>
        <a:bodyPr/>
        <a:lstStyle/>
        <a:p>
          <a:r>
            <a: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2</a:t>
          </a:r>
        </a:p>
      </dgm:t>
    </dgm:pt>
    <dgm:pt modelId="{F7284F15-4F56-4D22-9780-4174188E5639}" type="parTrans" cxnId="{9E1708DD-51B1-4696-8505-10C358CAF189}">
      <dgm:prSet/>
      <dgm:spPr/>
      <dgm:t>
        <a:bodyPr/>
        <a:lstStyle/>
        <a:p>
          <a:endParaRPr lang="en-US"/>
        </a:p>
      </dgm:t>
    </dgm:pt>
    <dgm:pt modelId="{9E19DDA3-1EAB-4E1C-A48A-E3E672920364}" type="sibTrans" cxnId="{9E1708DD-51B1-4696-8505-10C358CAF189}">
      <dgm:prSet/>
      <dgm:spPr/>
      <dgm:t>
        <a:bodyPr/>
        <a:lstStyle/>
        <a:p>
          <a:endParaRPr lang="en-US"/>
        </a:p>
      </dgm:t>
    </dgm:pt>
    <dgm:pt modelId="{DCA69E9A-8677-4A11-BD43-0D6DDCEE935E}">
      <dgm:prSet phldrT="[Text]" custT="1"/>
      <dgm:spPr/>
      <dgm:t>
        <a:bodyPr/>
        <a:lstStyle/>
        <a:p>
          <a:r>
            <a: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Long-tailed class distribution</a:t>
          </a:r>
        </a:p>
      </dgm:t>
    </dgm:pt>
    <dgm:pt modelId="{30ED69E3-955E-439B-A962-83760802D215}" type="parTrans" cxnId="{9A832B31-1ED6-474B-8B66-2BAE98C96CB1}">
      <dgm:prSet/>
      <dgm:spPr/>
      <dgm:t>
        <a:bodyPr/>
        <a:lstStyle/>
        <a:p>
          <a:endParaRPr lang="en-US"/>
        </a:p>
      </dgm:t>
    </dgm:pt>
    <dgm:pt modelId="{D27F1B89-6459-4C21-92BE-D0C9860CAE63}" type="sibTrans" cxnId="{9A832B31-1ED6-474B-8B66-2BAE98C96CB1}">
      <dgm:prSet/>
      <dgm:spPr/>
      <dgm:t>
        <a:bodyPr/>
        <a:lstStyle/>
        <a:p>
          <a:endParaRPr lang="en-US"/>
        </a:p>
      </dgm:t>
    </dgm:pt>
    <dgm:pt modelId="{90E28938-6C75-4268-B0AA-4D97CF547552}">
      <dgm:prSet phldrT="[Text]" custT="1"/>
      <dgm:spPr/>
      <dgm:t>
        <a:bodyPr/>
        <a:lstStyle/>
        <a:p>
          <a:r>
            <a: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Much more photos of famous landmarks than lesser-known ones</a:t>
          </a:r>
        </a:p>
      </dgm:t>
    </dgm:pt>
    <dgm:pt modelId="{97302007-5A21-4CD4-8428-AE6FB1095B85}" type="parTrans" cxnId="{BD31A766-68F9-4A2B-B6D7-0F38DB0C7467}">
      <dgm:prSet/>
      <dgm:spPr/>
      <dgm:t>
        <a:bodyPr/>
        <a:lstStyle/>
        <a:p>
          <a:endParaRPr lang="en-US"/>
        </a:p>
      </dgm:t>
    </dgm:pt>
    <dgm:pt modelId="{EB38F56A-D786-498A-8BDE-D3DCB53692B7}" type="sibTrans" cxnId="{BD31A766-68F9-4A2B-B6D7-0F38DB0C7467}">
      <dgm:prSet/>
      <dgm:spPr/>
      <dgm:t>
        <a:bodyPr/>
        <a:lstStyle/>
        <a:p>
          <a:endParaRPr lang="en-US"/>
        </a:p>
      </dgm:t>
    </dgm:pt>
    <dgm:pt modelId="{83C21729-78C2-42A1-86DB-F991A5A08C89}" type="pres">
      <dgm:prSet presAssocID="{19DF8FBD-B2C3-467B-AE17-2F903CC490DC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9CAC80F-4FFB-4DF6-9512-2444F07EF6BB}" type="pres">
      <dgm:prSet presAssocID="{9472E4C9-9B9B-48D1-9CF1-1861AA4714E4}" presName="composite" presStyleCnt="0"/>
      <dgm:spPr/>
    </dgm:pt>
    <dgm:pt modelId="{723FEE68-8309-4885-B911-42E28FB8B358}" type="pres">
      <dgm:prSet presAssocID="{9472E4C9-9B9B-48D1-9CF1-1861AA4714E4}" presName="FirstChild" presStyleLbl="revTx" presStyleIdx="0" presStyleCnt="2" custLinFactNeighborX="-17827">
        <dgm:presLayoutVars>
          <dgm:chMax val="0"/>
          <dgm:chPref val="0"/>
          <dgm:bulletEnabled val="1"/>
        </dgm:presLayoutVars>
      </dgm:prSet>
      <dgm:spPr/>
    </dgm:pt>
    <dgm:pt modelId="{9FF35821-41E3-438A-9A46-E8095DB59915}" type="pres">
      <dgm:prSet presAssocID="{9472E4C9-9B9B-48D1-9CF1-1861AA4714E4}" presName="Parent" presStyleLbl="alignNode1" presStyleIdx="0" presStyleCnt="1" custScaleX="29367" custLinFactNeighborX="-23627" custLinFactNeighborY="2144">
        <dgm:presLayoutVars>
          <dgm:chMax val="3"/>
          <dgm:chPref val="3"/>
          <dgm:bulletEnabled val="1"/>
        </dgm:presLayoutVars>
      </dgm:prSet>
      <dgm:spPr/>
    </dgm:pt>
    <dgm:pt modelId="{1A9C6965-266C-42DF-B48A-A422D4D885B1}" type="pres">
      <dgm:prSet presAssocID="{9472E4C9-9B9B-48D1-9CF1-1861AA4714E4}" presName="Accent" presStyleLbl="parChTrans1D1" presStyleIdx="0" presStyleCnt="1"/>
      <dgm:spPr/>
    </dgm:pt>
    <dgm:pt modelId="{FD485A93-2BF9-47F6-BFC7-5B8DB564A4A4}" type="pres">
      <dgm:prSet presAssocID="{9472E4C9-9B9B-48D1-9CF1-1861AA4714E4}" presName="Child" presStyleLbl="revTx" presStyleIdx="1" presStyleCnt="2" custLinFactNeighborX="437" custLinFactNeighborY="24797">
        <dgm:presLayoutVars>
          <dgm:chMax val="0"/>
          <dgm:chPref val="0"/>
          <dgm:bulletEnabled val="1"/>
        </dgm:presLayoutVars>
      </dgm:prSet>
      <dgm:spPr/>
    </dgm:pt>
  </dgm:ptLst>
  <dgm:cxnLst>
    <dgm:cxn modelId="{9EA7EE10-0C69-408C-B364-984D8CC123CF}" type="presOf" srcId="{9472E4C9-9B9B-48D1-9CF1-1861AA4714E4}" destId="{9FF35821-41E3-438A-9A46-E8095DB59915}" srcOrd="0" destOrd="0" presId="urn:microsoft.com/office/officeart/2011/layout/TabList"/>
    <dgm:cxn modelId="{9A832B31-1ED6-474B-8B66-2BAE98C96CB1}" srcId="{9472E4C9-9B9B-48D1-9CF1-1861AA4714E4}" destId="{DCA69E9A-8677-4A11-BD43-0D6DDCEE935E}" srcOrd="0" destOrd="0" parTransId="{30ED69E3-955E-439B-A962-83760802D215}" sibTransId="{D27F1B89-6459-4C21-92BE-D0C9860CAE63}"/>
    <dgm:cxn modelId="{BD31A766-68F9-4A2B-B6D7-0F38DB0C7467}" srcId="{9472E4C9-9B9B-48D1-9CF1-1861AA4714E4}" destId="{90E28938-6C75-4268-B0AA-4D97CF547552}" srcOrd="1" destOrd="0" parTransId="{97302007-5A21-4CD4-8428-AE6FB1095B85}" sibTransId="{EB38F56A-D786-498A-8BDE-D3DCB53692B7}"/>
    <dgm:cxn modelId="{66BF8D6F-78BD-4E33-8F46-24D4B2A213DB}" type="presOf" srcId="{19DF8FBD-B2C3-467B-AE17-2F903CC490DC}" destId="{83C21729-78C2-42A1-86DB-F991A5A08C89}" srcOrd="0" destOrd="0" presId="urn:microsoft.com/office/officeart/2011/layout/TabList"/>
    <dgm:cxn modelId="{9E1708DD-51B1-4696-8505-10C358CAF189}" srcId="{19DF8FBD-B2C3-467B-AE17-2F903CC490DC}" destId="{9472E4C9-9B9B-48D1-9CF1-1861AA4714E4}" srcOrd="0" destOrd="0" parTransId="{F7284F15-4F56-4D22-9780-4174188E5639}" sibTransId="{9E19DDA3-1EAB-4E1C-A48A-E3E672920364}"/>
    <dgm:cxn modelId="{2700F7E1-8B58-4975-BE04-9C5FD3910242}" type="presOf" srcId="{90E28938-6C75-4268-B0AA-4D97CF547552}" destId="{FD485A93-2BF9-47F6-BFC7-5B8DB564A4A4}" srcOrd="0" destOrd="0" presId="urn:microsoft.com/office/officeart/2011/layout/TabList"/>
    <dgm:cxn modelId="{F6ECB2FA-B599-49A9-83E1-853D0F8514F6}" type="presOf" srcId="{DCA69E9A-8677-4A11-BD43-0D6DDCEE935E}" destId="{723FEE68-8309-4885-B911-42E28FB8B358}" srcOrd="0" destOrd="0" presId="urn:microsoft.com/office/officeart/2011/layout/TabList"/>
    <dgm:cxn modelId="{B1D7E12F-088D-48A3-9532-94EC7C152F99}" type="presParOf" srcId="{83C21729-78C2-42A1-86DB-F991A5A08C89}" destId="{E9CAC80F-4FFB-4DF6-9512-2444F07EF6BB}" srcOrd="0" destOrd="0" presId="urn:microsoft.com/office/officeart/2011/layout/TabList"/>
    <dgm:cxn modelId="{2735F49B-55E9-453D-A3F3-A9BDC394748B}" type="presParOf" srcId="{E9CAC80F-4FFB-4DF6-9512-2444F07EF6BB}" destId="{723FEE68-8309-4885-B911-42E28FB8B358}" srcOrd="0" destOrd="0" presId="urn:microsoft.com/office/officeart/2011/layout/TabList"/>
    <dgm:cxn modelId="{6C113A56-66A5-4C99-BD2D-77101D529E0E}" type="presParOf" srcId="{E9CAC80F-4FFB-4DF6-9512-2444F07EF6BB}" destId="{9FF35821-41E3-438A-9A46-E8095DB59915}" srcOrd="1" destOrd="0" presId="urn:microsoft.com/office/officeart/2011/layout/TabList"/>
    <dgm:cxn modelId="{24E94E6C-19DF-4F6E-91F1-4B8454271E45}" type="presParOf" srcId="{E9CAC80F-4FFB-4DF6-9512-2444F07EF6BB}" destId="{1A9C6965-266C-42DF-B48A-A422D4D885B1}" srcOrd="2" destOrd="0" presId="urn:microsoft.com/office/officeart/2011/layout/TabList"/>
    <dgm:cxn modelId="{D203949F-6E50-4B0C-AC7B-34681D5859E4}" type="presParOf" srcId="{83C21729-78C2-42A1-86DB-F991A5A08C89}" destId="{FD485A93-2BF9-47F6-BFC7-5B8DB564A4A4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C6965-266C-42DF-B48A-A422D4D885B1}">
      <dsp:nvSpPr>
        <dsp:cNvPr id="0" name=""/>
        <dsp:cNvSpPr/>
      </dsp:nvSpPr>
      <dsp:spPr>
        <a:xfrm>
          <a:off x="0" y="458577"/>
          <a:ext cx="97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3FEE68-8309-4885-B911-42E28FB8B358}">
      <dsp:nvSpPr>
        <dsp:cNvPr id="0" name=""/>
        <dsp:cNvSpPr/>
      </dsp:nvSpPr>
      <dsp:spPr>
        <a:xfrm>
          <a:off x="1250502" y="0"/>
          <a:ext cx="7224939" cy="458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Large-scale</a:t>
          </a:r>
        </a:p>
      </dsp:txBody>
      <dsp:txXfrm>
        <a:off x="1250502" y="0"/>
        <a:ext cx="7224939" cy="458577"/>
      </dsp:txXfrm>
    </dsp:sp>
    <dsp:sp modelId="{9FF35821-41E3-438A-9A46-E8095DB59915}">
      <dsp:nvSpPr>
        <dsp:cNvPr id="0" name=""/>
        <dsp:cNvSpPr/>
      </dsp:nvSpPr>
      <dsp:spPr>
        <a:xfrm>
          <a:off x="296737" y="9831"/>
          <a:ext cx="745479" cy="4585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1</a:t>
          </a:r>
        </a:p>
      </dsp:txBody>
      <dsp:txXfrm>
        <a:off x="319127" y="32221"/>
        <a:ext cx="700699" cy="436187"/>
      </dsp:txXfrm>
    </dsp:sp>
    <dsp:sp modelId="{FD485A93-2BF9-47F6-BFC7-5B8DB564A4A4}">
      <dsp:nvSpPr>
        <dsp:cNvPr id="0" name=""/>
        <dsp:cNvSpPr/>
      </dsp:nvSpPr>
      <dsp:spPr>
        <a:xfrm>
          <a:off x="0" y="458577"/>
          <a:ext cx="9763432" cy="91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To cover the entire world, a huge number of images are necessary</a:t>
          </a:r>
        </a:p>
      </dsp:txBody>
      <dsp:txXfrm>
        <a:off x="0" y="458577"/>
        <a:ext cx="9763432" cy="9172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C6965-266C-42DF-B48A-A422D4D885B1}">
      <dsp:nvSpPr>
        <dsp:cNvPr id="0" name=""/>
        <dsp:cNvSpPr/>
      </dsp:nvSpPr>
      <dsp:spPr>
        <a:xfrm>
          <a:off x="0" y="458577"/>
          <a:ext cx="97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3FEE68-8309-4885-B911-42E28FB8B358}">
      <dsp:nvSpPr>
        <dsp:cNvPr id="0" name=""/>
        <dsp:cNvSpPr/>
      </dsp:nvSpPr>
      <dsp:spPr>
        <a:xfrm>
          <a:off x="1250502" y="0"/>
          <a:ext cx="7224939" cy="458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Large-scale</a:t>
          </a:r>
        </a:p>
      </dsp:txBody>
      <dsp:txXfrm>
        <a:off x="1250502" y="0"/>
        <a:ext cx="7224939" cy="458577"/>
      </dsp:txXfrm>
    </dsp:sp>
    <dsp:sp modelId="{9FF35821-41E3-438A-9A46-E8095DB59915}">
      <dsp:nvSpPr>
        <dsp:cNvPr id="0" name=""/>
        <dsp:cNvSpPr/>
      </dsp:nvSpPr>
      <dsp:spPr>
        <a:xfrm>
          <a:off x="296737" y="9831"/>
          <a:ext cx="745479" cy="4585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2</a:t>
          </a:r>
        </a:p>
      </dsp:txBody>
      <dsp:txXfrm>
        <a:off x="319127" y="32221"/>
        <a:ext cx="700699" cy="436187"/>
      </dsp:txXfrm>
    </dsp:sp>
    <dsp:sp modelId="{FD485A93-2BF9-47F6-BFC7-5B8DB564A4A4}">
      <dsp:nvSpPr>
        <dsp:cNvPr id="0" name=""/>
        <dsp:cNvSpPr/>
      </dsp:nvSpPr>
      <dsp:spPr>
        <a:xfrm>
          <a:off x="0" y="450593"/>
          <a:ext cx="9763432" cy="91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Photos are taken under varying lighting conditions and from different views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Photos related to the landmark but not showing the full landmark itself </a:t>
          </a:r>
          <a:endParaRPr lang="en-US" sz="1600" kern="1200" dirty="0"/>
        </a:p>
      </dsp:txBody>
      <dsp:txXfrm>
        <a:off x="0" y="450593"/>
        <a:ext cx="9763432" cy="9172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C6965-266C-42DF-B48A-A422D4D885B1}">
      <dsp:nvSpPr>
        <dsp:cNvPr id="0" name=""/>
        <dsp:cNvSpPr/>
      </dsp:nvSpPr>
      <dsp:spPr>
        <a:xfrm>
          <a:off x="0" y="458577"/>
          <a:ext cx="97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3FEE68-8309-4885-B911-42E28FB8B358}">
      <dsp:nvSpPr>
        <dsp:cNvPr id="0" name=""/>
        <dsp:cNvSpPr/>
      </dsp:nvSpPr>
      <dsp:spPr>
        <a:xfrm>
          <a:off x="1250502" y="0"/>
          <a:ext cx="7224939" cy="458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Long-tailed class distribution</a:t>
          </a:r>
        </a:p>
      </dsp:txBody>
      <dsp:txXfrm>
        <a:off x="1250502" y="0"/>
        <a:ext cx="7224939" cy="458577"/>
      </dsp:txXfrm>
    </dsp:sp>
    <dsp:sp modelId="{9FF35821-41E3-438A-9A46-E8095DB59915}">
      <dsp:nvSpPr>
        <dsp:cNvPr id="0" name=""/>
        <dsp:cNvSpPr/>
      </dsp:nvSpPr>
      <dsp:spPr>
        <a:xfrm>
          <a:off x="296737" y="9831"/>
          <a:ext cx="745479" cy="4585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2</a:t>
          </a:r>
        </a:p>
      </dsp:txBody>
      <dsp:txXfrm>
        <a:off x="319127" y="32221"/>
        <a:ext cx="700699" cy="436187"/>
      </dsp:txXfrm>
    </dsp:sp>
    <dsp:sp modelId="{FD485A93-2BF9-47F6-BFC7-5B8DB564A4A4}">
      <dsp:nvSpPr>
        <dsp:cNvPr id="0" name=""/>
        <dsp:cNvSpPr/>
      </dsp:nvSpPr>
      <dsp:spPr>
        <a:xfrm>
          <a:off x="0" y="458577"/>
          <a:ext cx="9763432" cy="917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Much more photos of famous landmarks than lesser-known ones</a:t>
          </a:r>
        </a:p>
      </dsp:txBody>
      <dsp:txXfrm>
        <a:off x="0" y="458577"/>
        <a:ext cx="9763432" cy="917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2T15:35:14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24765 2990 16383 0 0,'5'0'0'0'0,"1"0"0"0"0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2T15:35:06.0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2599 4447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7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2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6/5/2025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6/5/2025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6/5/2025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6/5/2025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customXml" Target="../ink/ink1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8464758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Landmark Recognition</a:t>
            </a:r>
            <a:endParaRPr lang="en-US" sz="540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r>
              <a:rPr lang="en-US" sz="2800" b="0"/>
              <a:t>Group 13</a:t>
            </a:r>
          </a:p>
          <a:p>
            <a:pPr algn="just"/>
            <a:r>
              <a:rPr lang="en-US" sz="2800" b="0"/>
              <a:t>Vu Hoang Nhat Anh – 20225471</a:t>
            </a:r>
          </a:p>
          <a:p>
            <a:pPr algn="just"/>
            <a:r>
              <a:rPr lang="en-US" sz="2800" b="0"/>
              <a:t>Nguyen Huu Cong – 20225476</a:t>
            </a:r>
          </a:p>
          <a:p>
            <a:pPr algn="just"/>
            <a:r>
              <a:rPr lang="en-US" sz="2800" b="0"/>
              <a:t>Nguyen Thanh Minh – 20225450</a:t>
            </a:r>
          </a:p>
          <a:p>
            <a:pPr algn="just"/>
            <a:r>
              <a:rPr lang="en-US" sz="2800" b="0"/>
              <a:t>Tran Thanh Vinh - 20225539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3929-6168-D975-BC13-3C8F0597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F7C76-93AC-271D-0821-2974C6AB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04D024-8BF5-1071-7251-C0EC588B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Exploratory Data Analysis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BC3FC-FC0E-00C6-EABB-5BE04BD81A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algn="just">
              <a:buNone/>
            </a:pPr>
            <a:r>
              <a:rPr lang="en-US" sz="2000" b="1" dirty="0">
                <a:latin typeface="Lato"/>
                <a:ea typeface="Lato"/>
                <a:cs typeface="Lato"/>
              </a:rPr>
              <a:t>Average RGB Channel Analysis</a:t>
            </a:r>
            <a:endParaRPr lang="en-US" b="1" dirty="0"/>
          </a:p>
          <a:p>
            <a:pPr algn="just"/>
            <a:r>
              <a:rPr lang="en-US" sz="1800" dirty="0">
                <a:latin typeface="Lato"/>
                <a:ea typeface="Lato"/>
                <a:cs typeface="Lato"/>
              </a:rPr>
              <a:t>The RGB distributions suggest a well-balanced color profile across the dataset,</a:t>
            </a:r>
            <a:endParaRPr lang="en-US" sz="1800" dirty="0"/>
          </a:p>
          <a:p>
            <a:pPr algn="just"/>
            <a:r>
              <a:rPr lang="en-US" sz="1800" dirty="0">
                <a:latin typeface="Lato"/>
                <a:ea typeface="Lato"/>
                <a:cs typeface="Lato"/>
              </a:rPr>
              <a:t>Though with </a:t>
            </a:r>
            <a:r>
              <a:rPr lang="en-US" sz="1800" b="1" dirty="0">
                <a:latin typeface="Lato"/>
                <a:ea typeface="Lato"/>
                <a:cs typeface="Lato"/>
              </a:rPr>
              <a:t>a slight dominance of warmer hues (higher R and G values)</a:t>
            </a:r>
            <a:r>
              <a:rPr lang="en-US" sz="1800" dirty="0">
                <a:latin typeface="Lato"/>
                <a:ea typeface="Lato"/>
                <a:cs typeface="Lato"/>
              </a:rPr>
              <a:t>. -&gt; affect color sensitivity during training -&gt; </a:t>
            </a:r>
            <a:r>
              <a:rPr lang="en-US" sz="1800" b="1" dirty="0">
                <a:latin typeface="Lato"/>
                <a:ea typeface="Lato"/>
                <a:cs typeface="Lato"/>
              </a:rPr>
              <a:t>normalization</a:t>
            </a:r>
            <a:r>
              <a:rPr lang="en-US" sz="1800" dirty="0">
                <a:latin typeface="Lato"/>
                <a:ea typeface="Lato"/>
                <a:cs typeface="Lato"/>
              </a:rPr>
              <a:t> across channels is essential for consistent model performance.</a:t>
            </a:r>
            <a:endParaRPr lang="en-US"/>
          </a:p>
          <a:p>
            <a:pPr marL="0" indent="0" algn="just">
              <a:buNone/>
            </a:pPr>
            <a:endParaRPr lang="en-US" sz="1800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6A1DE7FA-F67F-F6E6-96DF-BC3CF1F9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973" y="2345327"/>
            <a:ext cx="6076690" cy="342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9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C2A7B-C010-F80C-EC2E-03FAD9841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08FC16-4098-7A4F-E29C-EFE0D2B2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D1D05-518F-37A2-C60B-17BFB87B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Exploratory Data Analysis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9EB08-FC3A-2CF3-A0FE-4685576110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algn="just">
              <a:buNone/>
            </a:pPr>
            <a:r>
              <a:rPr lang="en-US" sz="2000" b="1" dirty="0">
                <a:latin typeface="Lato"/>
                <a:ea typeface="Lato"/>
                <a:cs typeface="Lato"/>
              </a:rPr>
              <a:t>Image Sharpness Analysis (Laplacian Variance)</a:t>
            </a:r>
            <a:endParaRPr lang="en-US" b="1" dirty="0"/>
          </a:p>
          <a:p>
            <a:pPr algn="just"/>
            <a:r>
              <a:rPr lang="en-US" sz="1800" dirty="0">
                <a:latin typeface="Lato"/>
                <a:ea typeface="Lato"/>
                <a:cs typeface="Lato"/>
              </a:rPr>
              <a:t>The dataset includes </a:t>
            </a:r>
            <a:r>
              <a:rPr lang="en-US" sz="1800" b="1" dirty="0">
                <a:latin typeface="Lato"/>
                <a:ea typeface="Lato"/>
                <a:cs typeface="Lato"/>
              </a:rPr>
              <a:t>a significant proportion of blurry images</a:t>
            </a:r>
            <a:r>
              <a:rPr lang="en-US" sz="1800" dirty="0">
                <a:latin typeface="Lato"/>
                <a:ea typeface="Lato"/>
                <a:cs typeface="Lato"/>
              </a:rPr>
              <a:t>, which could </a:t>
            </a:r>
            <a:r>
              <a:rPr lang="en-US" sz="1800" b="1" dirty="0">
                <a:latin typeface="Lato"/>
                <a:ea typeface="Lato"/>
                <a:cs typeface="Lato"/>
              </a:rPr>
              <a:t>negatively impact model performance</a:t>
            </a:r>
            <a:r>
              <a:rPr lang="en-US" sz="1800" dirty="0">
                <a:latin typeface="Lato"/>
                <a:ea typeface="Lato"/>
                <a:cs typeface="Lato"/>
              </a:rPr>
              <a:t>. </a:t>
            </a:r>
          </a:p>
          <a:p>
            <a:pPr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-&gt; Apply </a:t>
            </a:r>
            <a:r>
              <a:rPr lang="en-US" sz="1800" b="1" dirty="0">
                <a:latin typeface="Lato"/>
                <a:ea typeface="Lato"/>
                <a:cs typeface="Lato"/>
              </a:rPr>
              <a:t>Gaussian Blur</a:t>
            </a:r>
            <a:r>
              <a:rPr lang="en-US" sz="1800" dirty="0">
                <a:latin typeface="Lato"/>
                <a:ea typeface="Lato"/>
                <a:cs typeface="Lato"/>
              </a:rPr>
              <a:t> that simulate focus and defocus conditions for robustness</a:t>
            </a:r>
          </a:p>
          <a:p>
            <a:pPr marL="0" indent="0" algn="just">
              <a:buNone/>
            </a:pPr>
            <a:endParaRPr lang="en-US" sz="600" dirty="0"/>
          </a:p>
        </p:txBody>
      </p:sp>
      <p:pic>
        <p:nvPicPr>
          <p:cNvPr id="5" name="Picture 4" descr="A graph with blue lines&#10;&#10;AI-generated content may be incorrect.">
            <a:extLst>
              <a:ext uri="{FF2B5EF4-FFF2-40B4-BE49-F238E27FC236}">
                <a16:creationId xmlns:a16="http://schemas.microsoft.com/office/drawing/2014/main" id="{2F817809-9F5F-1384-424D-D0CD02C80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570" y="2535904"/>
            <a:ext cx="5643759" cy="342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7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98F8F-40B7-59FB-D53B-BEF098902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4A4DD-AEB9-3B5C-83FC-816AAE7C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55C295-5271-5DE3-4301-57232A9F1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Data Preprocessing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6594B-78F9-830F-B838-3085E13C1B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algn="just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Based on data analysis, we purpose 2 preprocess pipelines:</a:t>
            </a:r>
            <a:endParaRPr lang="en-US" dirty="0"/>
          </a:p>
          <a:p>
            <a:pPr algn="just"/>
            <a:r>
              <a:rPr lang="en-US" sz="2000" b="1" dirty="0">
                <a:latin typeface="Lato"/>
                <a:ea typeface="Lato"/>
                <a:cs typeface="Lato"/>
              </a:rPr>
              <a:t>Pipeline 1:</a:t>
            </a:r>
            <a:endParaRPr lang="en-US" sz="2000" b="1" dirty="0"/>
          </a:p>
          <a:p>
            <a:pPr algn="just">
              <a:buNone/>
            </a:pPr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/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>
              <a:buNone/>
            </a:pPr>
            <a:endParaRPr lang="en-US" sz="1800" b="1"/>
          </a:p>
          <a:p>
            <a:pPr marL="0" indent="0" algn="just">
              <a:buNone/>
            </a:pPr>
            <a:endParaRPr lang="en-US" sz="1800"/>
          </a:p>
        </p:txBody>
      </p:sp>
      <p:pic>
        <p:nvPicPr>
          <p:cNvPr id="8" name="Hình ảnh 7" descr="Ảnh có chứa văn bản, ảnh chụp màn hình, ngoài trời&#10;&#10;Nội dung do AI tạo ra có thể không chính xác.">
            <a:extLst>
              <a:ext uri="{FF2B5EF4-FFF2-40B4-BE49-F238E27FC236}">
                <a16:creationId xmlns:a16="http://schemas.microsoft.com/office/drawing/2014/main" id="{25341552-6432-5D09-2558-0ADA9B36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2" t="5848" r="2391" b="4552"/>
          <a:stretch>
            <a:fillRect/>
          </a:stretch>
        </p:blipFill>
        <p:spPr>
          <a:xfrm>
            <a:off x="2145142" y="1961990"/>
            <a:ext cx="7430568" cy="39358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7F7F57-7C24-1014-F37A-F4A98E18F324}"/>
              </a:ext>
            </a:extLst>
          </p:cNvPr>
          <p:cNvCxnSpPr>
            <a:cxnSpLocks/>
          </p:cNvCxnSpPr>
          <p:nvPr/>
        </p:nvCxnSpPr>
        <p:spPr>
          <a:xfrm>
            <a:off x="8849336" y="3783885"/>
            <a:ext cx="0" cy="29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50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EF23E-BF35-A302-87AF-7A1BFE4EB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65440A-754D-9051-6927-D40E3E6C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32203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C4B45-F95F-999D-4923-719F6A26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Data Preprocessing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002CD-2C0A-5C7A-CBD8-A2BEEEFDE7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algn="just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Based on data analysis, we purpose 2 preprocess pipelines:</a:t>
            </a:r>
            <a:endParaRPr lang="en-US"/>
          </a:p>
          <a:p>
            <a:pPr algn="just"/>
            <a:r>
              <a:rPr lang="en-US" sz="2000" b="1" dirty="0">
                <a:latin typeface="Lato"/>
                <a:ea typeface="Lato"/>
                <a:cs typeface="Lato"/>
              </a:rPr>
              <a:t>Pipeline 2:</a:t>
            </a:r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/>
            <a:endParaRPr lang="en-US" sz="2000" b="1"/>
          </a:p>
          <a:p>
            <a:pPr algn="just">
              <a:buNone/>
            </a:pPr>
            <a:endParaRPr lang="en-US" sz="2000" b="1"/>
          </a:p>
          <a:p>
            <a:pPr algn="just">
              <a:buNone/>
            </a:pPr>
            <a:endParaRPr lang="en-US" sz="1800" b="1"/>
          </a:p>
          <a:p>
            <a:pPr marL="0" indent="0" algn="just">
              <a:buNone/>
            </a:pPr>
            <a:endParaRPr lang="en-US" sz="1800"/>
          </a:p>
        </p:txBody>
      </p:sp>
      <p:pic>
        <p:nvPicPr>
          <p:cNvPr id="5" name="Hình ảnh 4" descr="Ảnh có chứa văn bản, ảnh chụp màn hình, ngoài trời&#10;&#10;Nội dung do AI tạo ra có thể không chính xác.">
            <a:extLst>
              <a:ext uri="{FF2B5EF4-FFF2-40B4-BE49-F238E27FC236}">
                <a16:creationId xmlns:a16="http://schemas.microsoft.com/office/drawing/2014/main" id="{B97E51CE-2419-3722-FFE4-61F9B0D9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06" t="4742" r="2550" b="5551"/>
          <a:stretch>
            <a:fillRect/>
          </a:stretch>
        </p:blipFill>
        <p:spPr>
          <a:xfrm>
            <a:off x="2708066" y="1798803"/>
            <a:ext cx="7207721" cy="38260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8FEF4B-7CB9-BF9A-D1F4-207B4DA0433C}"/>
              </a:ext>
            </a:extLst>
          </p:cNvPr>
          <p:cNvCxnSpPr>
            <a:cxnSpLocks/>
          </p:cNvCxnSpPr>
          <p:nvPr/>
        </p:nvCxnSpPr>
        <p:spPr>
          <a:xfrm>
            <a:off x="9252008" y="3632883"/>
            <a:ext cx="0" cy="29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31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E1BE0-113B-F908-1CFF-C224CA48C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8875D-5ED9-0EED-02B1-331DB459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205CB-27C8-6BA4-3FB5-A510D716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Data Preprocessing</a:t>
            </a:r>
            <a:endParaRPr lang="en-US"/>
          </a:p>
        </p:txBody>
      </p:sp>
      <p:pic>
        <p:nvPicPr>
          <p:cNvPr id="6" name="Content Placeholder 5" descr="A white table with black text&#10;&#10;AI-generated content may be incorrect.">
            <a:extLst>
              <a:ext uri="{FF2B5EF4-FFF2-40B4-BE49-F238E27FC236}">
                <a16:creationId xmlns:a16="http://schemas.microsoft.com/office/drawing/2014/main" id="{86E38348-A9B2-762A-D2B6-6C490497F57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23469" y="1002082"/>
            <a:ext cx="7430035" cy="4848617"/>
          </a:xfrm>
        </p:spPr>
      </p:pic>
    </p:spTree>
    <p:extLst>
      <p:ext uri="{BB962C8B-B14F-4D97-AF65-F5344CB8AC3E}">
        <p14:creationId xmlns:p14="http://schemas.microsoft.com/office/powerpoint/2010/main" val="222160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EC661-E105-77F6-9C3E-87A1AF1B1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D532B-842B-255D-95FF-D64907BE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41B21-2459-63F2-AB45-9B2E004071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pPr marL="571500" indent="-571500">
              <a:buAutoNum type="romanUcPeriod"/>
            </a:pPr>
            <a:r>
              <a:rPr lang="en-US" sz="3000">
                <a:latin typeface="Lato"/>
                <a:ea typeface="Lato"/>
                <a:cs typeface="Lato"/>
              </a:rPr>
              <a:t>Problem description</a:t>
            </a:r>
          </a:p>
          <a:p>
            <a:pPr marL="571500" indent="-571500">
              <a:buAutoNum type="romanUcPeriod"/>
            </a:pPr>
            <a:r>
              <a:rPr lang="en-US">
                <a:latin typeface="Lato"/>
                <a:ea typeface="Lato"/>
                <a:cs typeface="Lato"/>
              </a:rPr>
              <a:t>Dataset</a:t>
            </a:r>
          </a:p>
          <a:p>
            <a:pPr marL="571500" indent="-571500">
              <a:buAutoNum type="romanUcPeriod"/>
            </a:pPr>
            <a:r>
              <a:rPr lang="en-US" b="1">
                <a:latin typeface="Lato"/>
                <a:ea typeface="Lato"/>
                <a:cs typeface="Lato"/>
              </a:rPr>
              <a:t>Methodologies</a:t>
            </a:r>
          </a:p>
          <a:p>
            <a:pPr marL="571500" indent="-571500">
              <a:buAutoNum type="romanUcPeriod"/>
            </a:pPr>
            <a:r>
              <a:rPr lang="en-US">
                <a:latin typeface="Lato"/>
                <a:ea typeface="Lato"/>
                <a:cs typeface="Lato"/>
              </a:rPr>
              <a:t>Evaluation and Results</a:t>
            </a:r>
          </a:p>
          <a:p>
            <a:pPr marL="571500" indent="-571500">
              <a:buAutoNum type="romanUcPeriod"/>
            </a:pPr>
            <a:r>
              <a:rPr lang="en-US">
                <a:latin typeface="Lato"/>
                <a:ea typeface="Lato"/>
                <a:cs typeface="Lato"/>
              </a:rPr>
              <a:t>Demo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E007B7-61C7-C217-2C56-60AC7765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88253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1F4E-3972-8DEB-6DE5-0F881FFF8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BF3D7-F42F-37F9-AE45-986694D1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5EFEFF-F5A8-E9F9-7791-FF125185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Methodologies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02E41-46DB-8A25-D9C1-08D4574428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endParaRPr lang="en-US" sz="1800">
              <a:latin typeface="Lato"/>
              <a:ea typeface="Lato"/>
              <a:cs typeface="Lato"/>
            </a:endParaRPr>
          </a:p>
          <a:p>
            <a:pPr marL="0" indent="0" algn="just">
              <a:buNone/>
            </a:pPr>
            <a:endParaRPr lang="en-US"/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95951B89-D5B3-12E1-F65F-846FFD8B9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15845"/>
              </p:ext>
            </p:extLst>
          </p:nvPr>
        </p:nvGraphicFramePr>
        <p:xfrm>
          <a:off x="783464" y="2661633"/>
          <a:ext cx="10501997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01">
                  <a:extLst>
                    <a:ext uri="{9D8B030D-6E8A-4147-A177-3AD203B41FA5}">
                      <a16:colId xmlns:a16="http://schemas.microsoft.com/office/drawing/2014/main" val="369405513"/>
                    </a:ext>
                  </a:extLst>
                </a:gridCol>
                <a:gridCol w="3212756">
                  <a:extLst>
                    <a:ext uri="{9D8B030D-6E8A-4147-A177-3AD203B41FA5}">
                      <a16:colId xmlns:a16="http://schemas.microsoft.com/office/drawing/2014/main" val="786600543"/>
                    </a:ext>
                  </a:extLst>
                </a:gridCol>
                <a:gridCol w="3489540">
                  <a:extLst>
                    <a:ext uri="{9D8B030D-6E8A-4147-A177-3AD203B41FA5}">
                      <a16:colId xmlns:a16="http://schemas.microsoft.com/office/drawing/2014/main" val="839170080"/>
                    </a:ext>
                  </a:extLst>
                </a:gridCol>
              </a:tblGrid>
              <a:tr h="307104">
                <a:tc>
                  <a:txBody>
                    <a:bodyPr/>
                    <a:lstStyle/>
                    <a:p>
                      <a:endParaRPr lang="vi-VN" sz="2000">
                        <a:latin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200" err="1">
                          <a:latin typeface="Lato"/>
                        </a:rPr>
                        <a:t>Use</a:t>
                      </a:r>
                      <a:r>
                        <a:rPr lang="vi-VN" sz="2200">
                          <a:latin typeface="Lato"/>
                        </a:rPr>
                        <a:t> </a:t>
                      </a:r>
                      <a:r>
                        <a:rPr lang="vi-VN" sz="2200" err="1">
                          <a:latin typeface="Lato"/>
                        </a:rPr>
                        <a:t>Local</a:t>
                      </a:r>
                      <a:r>
                        <a:rPr lang="vi-VN" sz="2200">
                          <a:latin typeface="Lato"/>
                        </a:rPr>
                        <a:t> </a:t>
                      </a:r>
                      <a:r>
                        <a:rPr lang="vi-VN" sz="2200" err="1">
                          <a:latin typeface="Lato"/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200" err="1">
                          <a:latin typeface="Lato"/>
                        </a:rPr>
                        <a:t>Use</a:t>
                      </a:r>
                      <a:r>
                        <a:rPr lang="vi-VN" sz="2200">
                          <a:latin typeface="Lato"/>
                        </a:rPr>
                        <a:t> </a:t>
                      </a:r>
                      <a:r>
                        <a:rPr lang="vi-VN" sz="2200" err="1">
                          <a:latin typeface="Lato"/>
                        </a:rPr>
                        <a:t>Global</a:t>
                      </a:r>
                      <a:r>
                        <a:rPr lang="vi-VN" sz="2200">
                          <a:latin typeface="Lato"/>
                        </a:rPr>
                        <a:t> </a:t>
                      </a:r>
                      <a:r>
                        <a:rPr lang="vi-VN" sz="2200" err="1">
                          <a:latin typeface="Lato"/>
                        </a:rPr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840570"/>
                  </a:ext>
                </a:extLst>
              </a:tr>
              <a:tr h="30710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Lato"/>
                        </a:rPr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200" b="0" i="0" u="none" strike="noStrike" noProof="0">
                          <a:latin typeface="Lato"/>
                        </a:rPr>
                        <a:t> ❌</a:t>
                      </a:r>
                      <a:endParaRPr lang="vi-VN" sz="2200">
                        <a:latin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200" b="0" i="0" u="none" strike="noStrike" noProof="0">
                          <a:latin typeface="Lato"/>
                        </a:rPr>
                        <a:t>✅</a:t>
                      </a:r>
                      <a:endParaRPr lang="vi-VN" sz="2200">
                        <a:latin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872502"/>
                  </a:ext>
                </a:extLst>
              </a:tr>
              <a:tr h="30710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Lato"/>
                        </a:rPr>
                        <a:t>EfficientNet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Lato"/>
                        </a:rPr>
                        <a:t> 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200" b="0" i="0" u="none" strike="noStrike" noProof="0">
                          <a:latin typeface="Lato"/>
                        </a:rPr>
                        <a:t>❌</a:t>
                      </a:r>
                      <a:endParaRPr lang="vi-VN" sz="2200">
                        <a:latin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200" b="0" i="0" u="none" strike="noStrike" noProof="0">
                          <a:latin typeface="Lato"/>
                        </a:rPr>
                        <a:t>✅</a:t>
                      </a:r>
                      <a:endParaRPr lang="vi-VN" sz="2200">
                        <a:latin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8245"/>
                  </a:ext>
                </a:extLst>
              </a:tr>
              <a:tr h="62700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  <a:latin typeface="Lato"/>
                        </a:rPr>
                        <a:t>EfficientNet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Lato"/>
                        </a:rPr>
                        <a:t> B2 with Deep Local Features (DELF)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200" b="0" i="0" u="none" strike="noStrike" noProof="0">
                          <a:latin typeface="Lato"/>
                        </a:rPr>
                        <a:t>✅</a:t>
                      </a:r>
                      <a:endParaRPr lang="vi-VN" sz="2200">
                        <a:latin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200" b="0" i="0" u="none" strike="noStrike" noProof="0">
                          <a:latin typeface="Lato"/>
                        </a:rPr>
                        <a:t>✅</a:t>
                      </a:r>
                      <a:endParaRPr lang="vi-VN" sz="2200">
                        <a:latin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387550"/>
                  </a:ext>
                </a:extLst>
              </a:tr>
              <a:tr h="908518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kern="1200" noProof="0">
                          <a:solidFill>
                            <a:srgbClr val="000000"/>
                          </a:solidFill>
                          <a:latin typeface="Lato"/>
                          <a:ea typeface="+mn-ea"/>
                          <a:cs typeface="+mn-cs"/>
                        </a:rPr>
                        <a:t>Resnet50 with Deep Orthogonal Local and Global (DOLG)</a:t>
                      </a:r>
                    </a:p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0" i="0" u="none" strike="noStrike" noProof="0">
                        <a:solidFill>
                          <a:srgbClr val="000000"/>
                        </a:solidFill>
                        <a:latin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200" b="0" i="0" u="none" strike="noStrike" noProof="0">
                          <a:latin typeface="Lato"/>
                        </a:rPr>
                        <a:t>✅</a:t>
                      </a:r>
                      <a:endParaRPr lang="vi-VN" sz="2200">
                        <a:latin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200" b="0" i="0" u="none" strike="noStrike" noProof="0">
                          <a:latin typeface="Lato"/>
                        </a:rPr>
                        <a:t>✅</a:t>
                      </a:r>
                      <a:endParaRPr lang="vi-VN" sz="2200">
                        <a:latin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60892"/>
                  </a:ext>
                </a:extLst>
              </a:tr>
            </a:tbl>
          </a:graphicData>
        </a:graphic>
      </p:graphicFrame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6B9571F1-17C6-6460-52A4-99B9313F11F9}"/>
              </a:ext>
            </a:extLst>
          </p:cNvPr>
          <p:cNvSpPr txBox="1"/>
          <p:nvPr/>
        </p:nvSpPr>
        <p:spPr>
          <a:xfrm>
            <a:off x="709457" y="1024436"/>
            <a:ext cx="105760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 err="1">
                <a:latin typeface="Lato"/>
                <a:ea typeface="Lato"/>
                <a:cs typeface="Arial"/>
              </a:rPr>
              <a:t>We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dirty="0" err="1">
                <a:latin typeface="Lato"/>
                <a:ea typeface="Lato"/>
                <a:cs typeface="Arial"/>
              </a:rPr>
              <a:t>introduce</a:t>
            </a:r>
            <a:r>
              <a:rPr lang="vi-VN" b="1" dirty="0">
                <a:latin typeface="Lato"/>
                <a:ea typeface="Lato"/>
                <a:cs typeface="Arial"/>
              </a:rPr>
              <a:t> 4 </a:t>
            </a:r>
            <a:r>
              <a:rPr lang="vi-VN" b="1" dirty="0" err="1">
                <a:latin typeface="Lato"/>
                <a:ea typeface="Lato"/>
                <a:cs typeface="Arial"/>
              </a:rPr>
              <a:t>approaches</a:t>
            </a:r>
            <a:r>
              <a:rPr lang="vi-VN" dirty="0">
                <a:latin typeface="Lato"/>
                <a:ea typeface="Lato"/>
                <a:cs typeface="Arial"/>
              </a:rPr>
              <a:t> </a:t>
            </a:r>
            <a:r>
              <a:rPr lang="vi-VN" dirty="0" err="1">
                <a:latin typeface="Lato"/>
                <a:ea typeface="Lato"/>
                <a:cs typeface="Arial"/>
              </a:rPr>
              <a:t>for</a:t>
            </a:r>
            <a:r>
              <a:rPr lang="vi-VN" dirty="0">
                <a:latin typeface="Lato"/>
                <a:ea typeface="Lato"/>
                <a:cs typeface="Arial"/>
              </a:rPr>
              <a:t> the </a:t>
            </a:r>
            <a:r>
              <a:rPr lang="vi-VN" dirty="0" err="1">
                <a:latin typeface="Lato"/>
                <a:ea typeface="Lato"/>
                <a:cs typeface="Arial"/>
              </a:rPr>
              <a:t>task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dirty="0" err="1">
                <a:latin typeface="Lato"/>
                <a:ea typeface="Lato"/>
                <a:cs typeface="Arial"/>
              </a:rPr>
              <a:t>of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dirty="0" err="1">
                <a:latin typeface="Lato"/>
                <a:ea typeface="Lato"/>
                <a:cs typeface="Arial"/>
              </a:rPr>
              <a:t>landmark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dirty="0" err="1">
                <a:latin typeface="Lato"/>
                <a:ea typeface="Lato"/>
                <a:cs typeface="Arial"/>
              </a:rPr>
              <a:t>recognition</a:t>
            </a:r>
            <a:endParaRPr lang="vi-VN">
              <a:latin typeface="Lato"/>
              <a:ea typeface="Lato"/>
              <a:cs typeface="Arial"/>
            </a:endParaRPr>
          </a:p>
          <a:p>
            <a:r>
              <a:rPr lang="vi-VN" dirty="0">
                <a:latin typeface="Lato"/>
                <a:ea typeface="Lato"/>
                <a:cs typeface="Arial"/>
              </a:rPr>
              <a:t>+) 2 </a:t>
            </a:r>
            <a:r>
              <a:rPr lang="vi-VN" err="1">
                <a:latin typeface="Lato"/>
                <a:ea typeface="Lato"/>
                <a:cs typeface="Arial"/>
              </a:rPr>
              <a:t>approaches</a:t>
            </a:r>
            <a:r>
              <a:rPr lang="vi-VN" dirty="0">
                <a:latin typeface="Lato"/>
                <a:ea typeface="Lato"/>
                <a:cs typeface="Arial"/>
              </a:rPr>
              <a:t> to </a:t>
            </a:r>
            <a:r>
              <a:rPr lang="vi-VN" err="1">
                <a:latin typeface="Lato"/>
                <a:ea typeface="Lato"/>
                <a:cs typeface="Arial"/>
              </a:rPr>
              <a:t>recognize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landmark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using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global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features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by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training</a:t>
            </a:r>
            <a:r>
              <a:rPr lang="vi-VN" dirty="0">
                <a:latin typeface="Lato"/>
                <a:ea typeface="Lato"/>
                <a:cs typeface="Arial"/>
              </a:rPr>
              <a:t> a </a:t>
            </a:r>
            <a:r>
              <a:rPr lang="vi-VN" err="1">
                <a:latin typeface="Lato"/>
                <a:ea typeface="Lato"/>
                <a:cs typeface="Arial"/>
              </a:rPr>
              <a:t>deep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learning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model</a:t>
            </a:r>
            <a:endParaRPr lang="vi-VN">
              <a:latin typeface="Lato"/>
              <a:ea typeface="Lato"/>
              <a:cs typeface="Arial"/>
            </a:endParaRPr>
          </a:p>
          <a:p>
            <a:r>
              <a:rPr lang="vi-VN" dirty="0">
                <a:latin typeface="Lato"/>
                <a:ea typeface="Lato"/>
                <a:cs typeface="Arial"/>
              </a:rPr>
              <a:t>+) 2 </a:t>
            </a:r>
            <a:r>
              <a:rPr lang="vi-VN" err="1">
                <a:latin typeface="Lato"/>
                <a:ea typeface="Lato"/>
                <a:cs typeface="Arial"/>
              </a:rPr>
              <a:t>hybrid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approaches</a:t>
            </a:r>
            <a:r>
              <a:rPr lang="vi-VN" dirty="0">
                <a:latin typeface="Lato"/>
                <a:ea typeface="Lato"/>
                <a:cs typeface="Arial"/>
              </a:rPr>
              <a:t> to </a:t>
            </a:r>
            <a:r>
              <a:rPr lang="vi-VN" err="1">
                <a:latin typeface="Lato"/>
                <a:ea typeface="Lato"/>
                <a:cs typeface="Arial"/>
              </a:rPr>
              <a:t>investigate</a:t>
            </a:r>
            <a:r>
              <a:rPr lang="vi-VN" dirty="0">
                <a:latin typeface="Lato"/>
                <a:ea typeface="Lato"/>
                <a:cs typeface="Arial"/>
              </a:rPr>
              <a:t> </a:t>
            </a:r>
            <a:r>
              <a:rPr lang="vi-VN" err="1">
                <a:latin typeface="Lato"/>
                <a:ea typeface="Lato"/>
                <a:cs typeface="Arial"/>
              </a:rPr>
              <a:t>both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global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and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local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features</a:t>
            </a:r>
            <a:r>
              <a:rPr lang="vi-VN" dirty="0">
                <a:latin typeface="Lato"/>
                <a:ea typeface="Lato"/>
                <a:cs typeface="Arial"/>
              </a:rPr>
              <a:t> </a:t>
            </a:r>
            <a:r>
              <a:rPr lang="vi-VN" err="1">
                <a:latin typeface="Lato"/>
                <a:ea typeface="Lato"/>
                <a:cs typeface="Arial"/>
              </a:rPr>
              <a:t>of</a:t>
            </a:r>
            <a:r>
              <a:rPr lang="vi-VN" dirty="0">
                <a:latin typeface="Lato"/>
                <a:ea typeface="Lato"/>
                <a:cs typeface="Arial"/>
              </a:rPr>
              <a:t> an </a:t>
            </a:r>
            <a:r>
              <a:rPr lang="vi-VN" err="1">
                <a:latin typeface="Lato"/>
                <a:ea typeface="Lato"/>
                <a:cs typeface="Arial"/>
              </a:rPr>
              <a:t>image</a:t>
            </a:r>
            <a:endParaRPr lang="vi-VN">
              <a:latin typeface="Lato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831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42AAF-E8BA-DBA7-E835-CD714B06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ABA59-E815-4EF0-13BC-2A8638E1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7981B-F5C5-5443-AA6D-2B745BE3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/>
              <a:t>Models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7C733-5A4F-F0D6-4868-C4A94CE654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/>
          <a:lstStyle/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546B14-2AD9-0959-F062-25DCABB90F3A}"/>
              </a:ext>
            </a:extLst>
          </p:cNvPr>
          <p:cNvCxnSpPr/>
          <p:nvPr/>
        </p:nvCxnSpPr>
        <p:spPr>
          <a:xfrm>
            <a:off x="457200" y="1413164"/>
            <a:ext cx="1316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584815-AA46-3A52-CEB3-8E1A2D5B455E}"/>
              </a:ext>
            </a:extLst>
          </p:cNvPr>
          <p:cNvSpPr/>
          <p:nvPr/>
        </p:nvSpPr>
        <p:spPr>
          <a:xfrm>
            <a:off x="1773382" y="960120"/>
            <a:ext cx="2299854" cy="105294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Resnet50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CF5963-CA02-0022-B3AE-2BC211C2405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57200" y="1407163"/>
            <a:ext cx="1316182" cy="3117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233736D-DEB7-FE66-7272-E96B54E58E1B}"/>
              </a:ext>
            </a:extLst>
          </p:cNvPr>
          <p:cNvSpPr/>
          <p:nvPr/>
        </p:nvSpPr>
        <p:spPr>
          <a:xfrm>
            <a:off x="1773382" y="3997964"/>
            <a:ext cx="2299854" cy="10529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Lato"/>
                <a:ea typeface="Lato"/>
                <a:cs typeface="Lato"/>
              </a:rPr>
              <a:t>EfficentNet</a:t>
            </a:r>
            <a:r>
              <a:rPr lang="en-US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6189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65520-365C-3946-47B7-D01844321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4A9FBF-C4CA-3884-02FF-423AF7F0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2AA02-A27C-A0E3-19E9-93E6FC26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/>
              <a:t>Models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D977A-E733-9F7F-6373-8BE9E21505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/>
          <a:lstStyle/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A8BD61-F93E-82C1-CF08-A816A6E1EEE0}"/>
              </a:ext>
            </a:extLst>
          </p:cNvPr>
          <p:cNvSpPr/>
          <p:nvPr/>
        </p:nvSpPr>
        <p:spPr>
          <a:xfrm>
            <a:off x="338736" y="1089891"/>
            <a:ext cx="2299854" cy="105294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Resnet50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34D80-5A0D-ABC4-33A3-0C30694FF808}"/>
              </a:ext>
            </a:extLst>
          </p:cNvPr>
          <p:cNvSpPr txBox="1"/>
          <p:nvPr/>
        </p:nvSpPr>
        <p:spPr>
          <a:xfrm>
            <a:off x="2946400" y="1089891"/>
            <a:ext cx="839585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  <a:ea typeface="Lato"/>
                <a:cs typeface="Lato"/>
              </a:rPr>
              <a:t> A deep convolutional neural network (CNN) using residual learning to enable very deep architectures.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  <a:ea typeface="Lato"/>
                <a:cs typeface="Lato"/>
              </a:rPr>
              <a:t>ResNet-50 includes a series of convolutional and identity blocks that incorporate residual connections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  <a:ea typeface="Lato"/>
                <a:cs typeface="Lato"/>
              </a:rPr>
              <a:t> Addresses vanishing gradient issues, improving feature extraction in complex images.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4100" name="Picture 4" descr="Mastering ResNet: Deep Learning Breakthrough in Image Recognition">
            <a:extLst>
              <a:ext uri="{FF2B5EF4-FFF2-40B4-BE49-F238E27FC236}">
                <a16:creationId xmlns:a16="http://schemas.microsoft.com/office/drawing/2014/main" id="{43E3FFE0-BED9-4660-5D45-2A7781559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37" y="2856704"/>
            <a:ext cx="8701907" cy="26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25350-2220-4FF4-D61C-04EC34450724}"/>
              </a:ext>
            </a:extLst>
          </p:cNvPr>
          <p:cNvSpPr txBox="1"/>
          <p:nvPr/>
        </p:nvSpPr>
        <p:spPr>
          <a:xfrm>
            <a:off x="4723000" y="54744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Lato"/>
                <a:ea typeface="Lato"/>
                <a:cs typeface="Lato"/>
              </a:rPr>
              <a:t>ResNet50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30503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4C5A-AF92-F10E-E302-D0945E8BA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4" descr="Ảnh có chứa bản phác thảo, biểu đồ&#10;&#10;Nội dung do AI tạo ra có thể không chính xác.">
            <a:extLst>
              <a:ext uri="{FF2B5EF4-FFF2-40B4-BE49-F238E27FC236}">
                <a16:creationId xmlns:a16="http://schemas.microsoft.com/office/drawing/2014/main" id="{A08903D2-7515-3B18-D2E6-7E1911DC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" t="34933" r="-124" b="39894"/>
          <a:stretch>
            <a:fillRect/>
          </a:stretch>
        </p:blipFill>
        <p:spPr>
          <a:xfrm>
            <a:off x="2811840" y="3532695"/>
            <a:ext cx="9714457" cy="14332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CADFB4-2FFC-C30E-7A91-1A99C1E8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F60EDA-73F8-BA7F-852C-1A2BD642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/>
              <a:t>Models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68E07-2F2A-E408-C8D8-D6F5F8027D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/>
          <a:lstStyle/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025740-A975-9272-BC80-17BDBDE3DD00}"/>
              </a:ext>
            </a:extLst>
          </p:cNvPr>
          <p:cNvSpPr/>
          <p:nvPr/>
        </p:nvSpPr>
        <p:spPr>
          <a:xfrm>
            <a:off x="338736" y="1089891"/>
            <a:ext cx="2299854" cy="105294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Resnet50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45994-00FD-4F4C-953E-304393E6C0D5}"/>
              </a:ext>
            </a:extLst>
          </p:cNvPr>
          <p:cNvSpPr txBox="1"/>
          <p:nvPr/>
        </p:nvSpPr>
        <p:spPr>
          <a:xfrm>
            <a:off x="2946400" y="1089891"/>
            <a:ext cx="883107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sz="1800" dirty="0">
                <a:latin typeface="Lato"/>
                <a:ea typeface="Lato"/>
                <a:cs typeface="Lato"/>
              </a:rPr>
              <a:t>Replace the original resnet_v1.fc (which was just Linear(2048, 1000) for ImageNet) with a </a:t>
            </a:r>
            <a:r>
              <a:rPr lang="en-US" sz="1800" b="1" dirty="0">
                <a:latin typeface="Lato"/>
                <a:ea typeface="Lato"/>
                <a:cs typeface="Lato"/>
              </a:rPr>
              <a:t>custom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Lato"/>
                <a:ea typeface="Lato"/>
                <a:cs typeface="Lato"/>
              </a:rPr>
              <a:t>Deeper head</a:t>
            </a:r>
            <a:r>
              <a:rPr lang="en-US" sz="1800" dirty="0">
                <a:latin typeface="Lato"/>
                <a:ea typeface="Lato"/>
                <a:cs typeface="Lato"/>
              </a:rPr>
              <a:t>: Three linear layers instead of one.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Lato"/>
                <a:ea typeface="Lato"/>
                <a:cs typeface="Lato"/>
              </a:rPr>
              <a:t>Progressive dimensionality reduction</a:t>
            </a:r>
            <a:r>
              <a:rPr lang="en-US" sz="1800" dirty="0">
                <a:latin typeface="Lato"/>
                <a:ea typeface="Lato"/>
                <a:cs typeface="Lato"/>
              </a:rPr>
              <a:t>: 2048 → 512 → 256 → NUM_CLASSES.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Lato"/>
                <a:ea typeface="Lato"/>
                <a:cs typeface="Lato"/>
              </a:rPr>
              <a:t>Non-linearities</a:t>
            </a:r>
            <a:r>
              <a:rPr lang="en-US" sz="1800" dirty="0">
                <a:latin typeface="Lato"/>
                <a:ea typeface="Lato"/>
                <a:cs typeface="Lato"/>
              </a:rPr>
              <a:t>: ReLU after each linear layer to add non-linearity.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Lato"/>
                <a:ea typeface="Lato"/>
                <a:cs typeface="Lato"/>
              </a:rPr>
              <a:t>Dropout (0.5)</a:t>
            </a:r>
            <a:r>
              <a:rPr lang="en-US" sz="1800" dirty="0">
                <a:latin typeface="Lato"/>
                <a:ea typeface="Lato"/>
                <a:cs typeface="Lato"/>
              </a:rPr>
              <a:t>: Added for regularization to prevent overfitting — a strong regularization strategy when using deep fully connected layers.</a:t>
            </a:r>
            <a:endParaRPr lang="en-US" sz="1800" dirty="0"/>
          </a:p>
        </p:txBody>
      </p:sp>
      <p:pic>
        <p:nvPicPr>
          <p:cNvPr id="4100" name="Picture 4" descr="Mastering ResNet: Deep Learning Breakthrough in Image Recognition">
            <a:extLst>
              <a:ext uri="{FF2B5EF4-FFF2-40B4-BE49-F238E27FC236}">
                <a16:creationId xmlns:a16="http://schemas.microsoft.com/office/drawing/2014/main" id="{574BA0D6-9D40-ED74-08D5-BE41E43EA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4" b="-8535"/>
          <a:stretch/>
        </p:blipFill>
        <p:spPr bwMode="auto">
          <a:xfrm>
            <a:off x="477133" y="2986475"/>
            <a:ext cx="2469267" cy="291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DB5E02-63A0-A493-6209-EEB9C39EF313}"/>
              </a:ext>
            </a:extLst>
          </p:cNvPr>
          <p:cNvSpPr txBox="1"/>
          <p:nvPr/>
        </p:nvSpPr>
        <p:spPr>
          <a:xfrm>
            <a:off x="5928852" y="5008121"/>
            <a:ext cx="6263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Lato"/>
                <a:ea typeface="Lato"/>
                <a:cs typeface="Lato"/>
              </a:rPr>
              <a:t>Custom head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0041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54D864-C3AF-460D-9863-5C0FB954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CCB62-D755-A9DA-A460-A4749E1B28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pPr marL="571500" indent="-571500">
              <a:buAutoNum type="romanUcPeriod"/>
            </a:pPr>
            <a:r>
              <a:rPr lang="en-US" sz="3000" b="1">
                <a:latin typeface="Lato"/>
                <a:ea typeface="Lato"/>
                <a:cs typeface="Lato"/>
              </a:rPr>
              <a:t>Problem description</a:t>
            </a:r>
          </a:p>
          <a:p>
            <a:pPr marL="571500" indent="-571500">
              <a:buAutoNum type="romanUcPeriod"/>
            </a:pPr>
            <a:r>
              <a:rPr lang="en-US">
                <a:latin typeface="Lato"/>
                <a:ea typeface="Lato"/>
                <a:cs typeface="Lato"/>
              </a:rPr>
              <a:t>Dataset</a:t>
            </a:r>
          </a:p>
          <a:p>
            <a:pPr marL="571500" indent="-571500">
              <a:buAutoNum type="romanUcPeriod"/>
            </a:pPr>
            <a:r>
              <a:rPr lang="en-US">
                <a:latin typeface="Lato"/>
                <a:ea typeface="Lato"/>
                <a:cs typeface="Lato"/>
              </a:rPr>
              <a:t>Methodologies</a:t>
            </a:r>
            <a:endParaRPr lang="en-US"/>
          </a:p>
          <a:p>
            <a:pPr marL="571500" indent="-571500">
              <a:buAutoNum type="romanUcPeriod"/>
            </a:pPr>
            <a:r>
              <a:rPr lang="en-US">
                <a:latin typeface="Lato"/>
                <a:ea typeface="Lato"/>
                <a:cs typeface="Lato"/>
              </a:rPr>
              <a:t>Evaluation and Results</a:t>
            </a:r>
          </a:p>
          <a:p>
            <a:pPr marL="571500" indent="-571500">
              <a:buAutoNum type="romanUcPeriod"/>
            </a:pPr>
            <a:r>
              <a:rPr lang="en-US">
                <a:latin typeface="Lato"/>
                <a:ea typeface="Lato"/>
                <a:cs typeface="Lato"/>
              </a:rPr>
              <a:t>Demo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8D4315-9E31-4F73-FDE0-8F5A7F62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244236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0717F-977D-84E8-AD73-A48D5DB6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098E-CF02-0DE6-24FC-78242B88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4F17C6-60A8-6CF3-48F3-F4442026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Evaluation Metrics</a:t>
            </a: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99C8FA-E53D-65F6-B4CA-78D7B6C08E5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8736" y="1022555"/>
                <a:ext cx="11694776" cy="5463805"/>
              </a:xfrm>
            </p:spPr>
            <p:txBody>
              <a:bodyPr/>
              <a:lstStyle/>
              <a:p>
                <a:pPr algn="just"/>
                <a:r>
                  <a:rPr lang="en-US" sz="2000" b="1" dirty="0"/>
                  <a:t> </a:t>
                </a:r>
                <a:r>
                  <a:rPr lang="en-US" sz="1800" b="1" dirty="0"/>
                  <a:t>Accuracy </a:t>
                </a:r>
                <a:r>
                  <a:rPr lang="en-US" sz="1800" dirty="0"/>
                  <a:t>– a standard metric for classification tasks, reflecting how often the model predicts the correct label.</a:t>
                </a:r>
                <a:r>
                  <a:rPr lang="en-US" sz="2000" dirty="0"/>
                  <a:t>		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algn="just"/>
                <a:r>
                  <a:rPr lang="en-US" sz="1800" b="1" dirty="0"/>
                  <a:t>Global Average Precision (GAP) </a:t>
                </a:r>
                <a:r>
                  <a:rPr lang="en-US" sz="1800" dirty="0"/>
                  <a:t>– Measures </a:t>
                </a:r>
                <a:r>
                  <a:rPr lang="en-US" sz="1800" u="sng" dirty="0"/>
                  <a:t>overall retrieval effectiveness </a:t>
                </a:r>
                <a:r>
                  <a:rPr lang="en-US" sz="1800" dirty="0"/>
                  <a:t>takes ranking and confidence into account         	</a:t>
                </a:r>
                <a:endParaRPr lang="en-US" sz="2200" u="sng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𝐺𝐴𝑃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𝑟𝑒𝑙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 marL="0" indent="0" algn="just">
                  <a:buNone/>
                </a:pPr>
                <a:endParaRPr lang="en-US" sz="2200" dirty="0"/>
              </a:p>
              <a:p>
                <a:pPr marL="0" indent="0" algn="just">
                  <a:buNone/>
                </a:pPr>
                <a:r>
                  <a:rPr lang="en-US" sz="1800" dirty="0"/>
                  <a:t>+) </a:t>
                </a:r>
                <a:r>
                  <a:rPr lang="en-US" sz="1800" b="1" dirty="0"/>
                  <a:t>N</a:t>
                </a:r>
                <a:r>
                  <a:rPr lang="en-US" sz="1800" dirty="0"/>
                  <a:t> = total number of predictions (label + confidence) , </a:t>
                </a:r>
                <a:r>
                  <a:rPr lang="en-US" sz="1800" b="1" dirty="0"/>
                  <a:t>M</a:t>
                </a:r>
                <a:r>
                  <a:rPr lang="en-US" sz="1800" dirty="0"/>
                  <a:t> = number of queries (test images) with at least one correct landmark</a:t>
                </a:r>
              </a:p>
              <a:p>
                <a:pPr marL="0" indent="0" algn="just">
                  <a:buNone/>
                </a:pPr>
                <a:r>
                  <a:rPr lang="en-US" sz="1800" dirty="0"/>
                  <a:t>+)</a:t>
                </a:r>
                <a:r>
                  <a:rPr lang="en-US" sz="1800" b="1" dirty="0"/>
                  <a:t> P(</a:t>
                </a:r>
                <a:r>
                  <a:rPr lang="en-US" sz="1800" b="1" dirty="0" err="1"/>
                  <a:t>i</a:t>
                </a:r>
                <a:r>
                  <a:rPr lang="en-US" sz="1800" b="1" dirty="0"/>
                  <a:t>) </a:t>
                </a:r>
                <a:r>
                  <a:rPr lang="en-US" sz="1800" dirty="0"/>
                  <a:t>= precision at position iii in the sorted list</a:t>
                </a:r>
              </a:p>
              <a:p>
                <a:pPr marL="0" indent="0" algn="just">
                  <a:buNone/>
                </a:pPr>
                <a:r>
                  <a:rPr lang="en-US" sz="1800" dirty="0"/>
                  <a:t>+) </a:t>
                </a:r>
                <a:r>
                  <a:rPr lang="en-US" sz="1800" b="1" dirty="0" err="1"/>
                  <a:t>rel</a:t>
                </a:r>
                <a:r>
                  <a:rPr lang="en-US" sz="1800" b="1" dirty="0"/>
                  <a:t>(</a:t>
                </a:r>
                <a:r>
                  <a:rPr lang="en-US" sz="1800" b="1" dirty="0" err="1"/>
                  <a:t>i</a:t>
                </a:r>
                <a:r>
                  <a:rPr lang="en-US" sz="1800" b="1" dirty="0"/>
                  <a:t>) </a:t>
                </a:r>
                <a:r>
                  <a:rPr lang="en-US" sz="1800" dirty="0"/>
                  <a:t>= 1 if the prediction at rank iii is correct, 0 otherwise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99C8FA-E53D-65F6-B4CA-78D7B6C08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8736" y="1022555"/>
                <a:ext cx="11694776" cy="5463805"/>
              </a:xfrm>
              <a:blipFill>
                <a:blip r:embed="rId2"/>
                <a:stretch>
                  <a:fillRect l="-469" t="-781" r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5D5F98-175D-A50E-024A-F1B4F0A1AC37}"/>
              </a:ext>
            </a:extLst>
          </p:cNvPr>
          <p:cNvSpPr/>
          <p:nvPr/>
        </p:nvSpPr>
        <p:spPr>
          <a:xfrm>
            <a:off x="3929620" y="1406013"/>
            <a:ext cx="4513007" cy="107171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4EABCD-58D2-C57B-AEA4-108BDD05EC7E}"/>
              </a:ext>
            </a:extLst>
          </p:cNvPr>
          <p:cNvSpPr/>
          <p:nvPr/>
        </p:nvSpPr>
        <p:spPr>
          <a:xfrm>
            <a:off x="4247535" y="3126658"/>
            <a:ext cx="3991897" cy="10594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72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98058-9BAB-91D0-928C-3B9913E6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6811D5-EFF8-3B0A-2C4A-4595D919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D7745-6E90-CACA-EBFD-1095A858F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Methodologies</a:t>
            </a:r>
            <a:endParaRPr lang="en-US" b="0" dirty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A8C3B-32C5-8D57-D43B-68BE82BB13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701271" cy="4787997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ResNet-50 Training</a:t>
            </a:r>
            <a:endParaRPr lang="en-US" sz="1800" b="1" dirty="0"/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We trained the model ResNet50 using two different augmentation pipelines for 20 epochs and retrieve the evaluation results from it</a:t>
            </a:r>
            <a:endParaRPr lang="en-US" sz="1800" dirty="0"/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The model is trained using Kaggle T4(x2) GPU, providing the necessary acceleration for handling the dataset and model complexity.</a:t>
            </a:r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b="1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pic>
        <p:nvPicPr>
          <p:cNvPr id="5" name="Hình ảnh 4" descr="Ảnh có chứa văn bản, ảnh chụp màn hình, biểu đồ, phần mềm&#10;&#10;Nội dung do AI tạo ra có thể không chính xác.">
            <a:extLst>
              <a:ext uri="{FF2B5EF4-FFF2-40B4-BE49-F238E27FC236}">
                <a16:creationId xmlns:a16="http://schemas.microsoft.com/office/drawing/2014/main" id="{4159692D-DCA0-0E29-1AE4-8BCB39922D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44" t="15152" r="4230" b="46168"/>
          <a:stretch>
            <a:fillRect/>
          </a:stretch>
        </p:blipFill>
        <p:spPr>
          <a:xfrm>
            <a:off x="180671" y="2884648"/>
            <a:ext cx="8514793" cy="2070348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30B9D8C-97FF-11AB-301E-3537B4FDBFC0}"/>
              </a:ext>
            </a:extLst>
          </p:cNvPr>
          <p:cNvSpPr txBox="1"/>
          <p:nvPr/>
        </p:nvSpPr>
        <p:spPr>
          <a:xfrm>
            <a:off x="3043079" y="5173543"/>
            <a:ext cx="2393110" cy="3705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  <a:cs typeface="Arial"/>
              </a:rPr>
              <a:t>ResNet50 </a:t>
            </a:r>
            <a:r>
              <a:rPr lang="vi-VN" dirty="0" err="1">
                <a:latin typeface="Arial"/>
                <a:cs typeface="Arial"/>
              </a:rPr>
              <a:t>pipeline</a:t>
            </a:r>
            <a:r>
              <a:rPr lang="vi-VN" dirty="0">
                <a:latin typeface="Arial"/>
                <a:cs typeface="Arial"/>
              </a:rPr>
              <a:t> 1</a:t>
            </a:r>
            <a:endParaRPr lang="vi-VN" dirty="0"/>
          </a:p>
        </p:txBody>
      </p:sp>
      <p:graphicFrame>
        <p:nvGraphicFramePr>
          <p:cNvPr id="9" name="Bảng 8">
            <a:extLst>
              <a:ext uri="{FF2B5EF4-FFF2-40B4-BE49-F238E27FC236}">
                <a16:creationId xmlns:a16="http://schemas.microsoft.com/office/drawing/2014/main" id="{3C55EAF1-443E-AB2C-E950-382AAFE1A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082690"/>
              </p:ext>
            </p:extLst>
          </p:nvPr>
        </p:nvGraphicFramePr>
        <p:xfrm>
          <a:off x="9031268" y="3425864"/>
          <a:ext cx="3007343" cy="12510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0590">
                  <a:extLst>
                    <a:ext uri="{9D8B030D-6E8A-4147-A177-3AD203B41FA5}">
                      <a16:colId xmlns:a16="http://schemas.microsoft.com/office/drawing/2014/main" val="2523234368"/>
                    </a:ext>
                  </a:extLst>
                </a:gridCol>
                <a:gridCol w="1746753">
                  <a:extLst>
                    <a:ext uri="{9D8B030D-6E8A-4147-A177-3AD203B41FA5}">
                      <a16:colId xmlns:a16="http://schemas.microsoft.com/office/drawing/2014/main" val="1456662207"/>
                    </a:ext>
                  </a:extLst>
                </a:gridCol>
              </a:tblGrid>
              <a:tr h="417033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1" i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Metrics</a:t>
                      </a:r>
                      <a:endParaRPr lang="vi-VN" sz="1800" b="1" i="0" err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1" i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Score</a:t>
                      </a:r>
                      <a:endParaRPr lang="vi-VN" sz="1800" b="1" i="0" err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983263"/>
                  </a:ext>
                </a:extLst>
              </a:tr>
              <a:tr h="417033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GAP</a:t>
                      </a:r>
                      <a:endParaRPr lang="vi-VN" sz="18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0.9025</a:t>
                      </a: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880258"/>
                  </a:ext>
                </a:extLst>
              </a:tr>
              <a:tr h="417033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Accuracy</a:t>
                      </a:r>
                      <a:endParaRPr lang="vi-VN" sz="1800" b="0" i="0" err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0.9211</a:t>
                      </a:r>
                      <a:endParaRPr lang="vi-VN" sz="18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40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511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3B6C4-997D-8ACE-C897-3E2C51B53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5F1F4-614D-FF7B-90B7-F859AC1A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D3307-BF22-DFA4-9897-0E8C79E7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Methodologies</a:t>
            </a:r>
            <a:endParaRPr lang="en-US" b="0" dirty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E5D4-FA6B-D34A-FE2A-6E6C8C5D51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701271" cy="4787997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ResNet-50 Training</a:t>
            </a:r>
            <a:endParaRPr lang="en-US" sz="1800" b="1" dirty="0"/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We trained the model ResNet50 using two different augmentation pipelines for 20 epochs and retrieve the evaluation results from it</a:t>
            </a:r>
            <a:endParaRPr lang="en-US" sz="1800" dirty="0"/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The model is trained using Kaggle T4(x2) GPU, providing the necessary acceleration for handling the dataset and model complexity.</a:t>
            </a:r>
            <a:endParaRPr lang="en-US" sz="1800" dirty="0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b="1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C8593D9-9AFB-618C-3E96-258846E52474}"/>
              </a:ext>
            </a:extLst>
          </p:cNvPr>
          <p:cNvSpPr txBox="1"/>
          <p:nvPr/>
        </p:nvSpPr>
        <p:spPr>
          <a:xfrm>
            <a:off x="3043079" y="5173543"/>
            <a:ext cx="2393110" cy="3705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  <a:cs typeface="Arial"/>
              </a:rPr>
              <a:t>ResNet50 </a:t>
            </a:r>
            <a:r>
              <a:rPr lang="vi-VN" dirty="0" err="1">
                <a:latin typeface="Arial"/>
                <a:cs typeface="Arial"/>
              </a:rPr>
              <a:t>pipeline</a:t>
            </a:r>
            <a:r>
              <a:rPr lang="vi-VN" dirty="0">
                <a:latin typeface="Arial"/>
                <a:cs typeface="Arial"/>
              </a:rPr>
              <a:t> 2</a:t>
            </a:r>
            <a:endParaRPr lang="vi-VN" dirty="0"/>
          </a:p>
        </p:txBody>
      </p:sp>
      <p:pic>
        <p:nvPicPr>
          <p:cNvPr id="8" name="Hình ảnh 7" descr="Ảnh có chứa văn bản, ảnh chụp màn hình, biểu đồ, phần mềm&#10;&#10;Nội dung do AI tạo ra có thể không chính xác.">
            <a:extLst>
              <a:ext uri="{FF2B5EF4-FFF2-40B4-BE49-F238E27FC236}">
                <a16:creationId xmlns:a16="http://schemas.microsoft.com/office/drawing/2014/main" id="{90482C69-2343-A4B9-8D8E-A8ABE994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81" t="40090" r="4007" b="21367"/>
          <a:stretch>
            <a:fillRect/>
          </a:stretch>
        </p:blipFill>
        <p:spPr>
          <a:xfrm>
            <a:off x="206234" y="3102763"/>
            <a:ext cx="8544475" cy="2066389"/>
          </a:xfrm>
          <a:prstGeom prst="rect">
            <a:avLst/>
          </a:prstGeom>
        </p:spPr>
      </p:pic>
      <p:graphicFrame>
        <p:nvGraphicFramePr>
          <p:cNvPr id="9" name="Bảng 8">
            <a:extLst>
              <a:ext uri="{FF2B5EF4-FFF2-40B4-BE49-F238E27FC236}">
                <a16:creationId xmlns:a16="http://schemas.microsoft.com/office/drawing/2014/main" id="{7112E296-C2D2-6F6E-960F-470E62AAD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631902"/>
              </p:ext>
            </p:extLst>
          </p:nvPr>
        </p:nvGraphicFramePr>
        <p:xfrm>
          <a:off x="8869679" y="3362545"/>
          <a:ext cx="2976423" cy="1260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628">
                  <a:extLst>
                    <a:ext uri="{9D8B030D-6E8A-4147-A177-3AD203B41FA5}">
                      <a16:colId xmlns:a16="http://schemas.microsoft.com/office/drawing/2014/main" val="2911363417"/>
                    </a:ext>
                  </a:extLst>
                </a:gridCol>
                <a:gridCol w="1728795">
                  <a:extLst>
                    <a:ext uri="{9D8B030D-6E8A-4147-A177-3AD203B41FA5}">
                      <a16:colId xmlns:a16="http://schemas.microsoft.com/office/drawing/2014/main" val="2193022328"/>
                    </a:ext>
                  </a:extLst>
                </a:gridCol>
              </a:tblGrid>
              <a:tr h="420106"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62803"/>
                  </a:ext>
                </a:extLst>
              </a:tr>
              <a:tr h="420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dirty="0"/>
                        <a:t>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0.9053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884600"/>
                  </a:ext>
                </a:extLst>
              </a:tr>
              <a:tr h="420106"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Accuracy</a:t>
                      </a:r>
                      <a:endParaRPr lang="vi-VN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0.9087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516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2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6BCDE-58ED-39AA-11F0-0105ADBF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2C4D3-2ED9-AD1F-3981-3D5B07C5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2C2F80-91BE-8982-2298-8A8E13D9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/>
              <a:t>Models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989A6-4DF6-E249-B905-D769DA8F38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/>
          <a:lstStyle/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CB6B96-79A9-87DE-B2C6-F46CBF940C6B}"/>
              </a:ext>
            </a:extLst>
          </p:cNvPr>
          <p:cNvSpPr/>
          <p:nvPr/>
        </p:nvSpPr>
        <p:spPr>
          <a:xfrm>
            <a:off x="457200" y="1078992"/>
            <a:ext cx="2299854" cy="10529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EfficientNet-B2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2AFFD-C3DE-4D0B-CD39-836DB3D4463F}"/>
              </a:ext>
            </a:extLst>
          </p:cNvPr>
          <p:cNvSpPr txBox="1"/>
          <p:nvPr/>
        </p:nvSpPr>
        <p:spPr>
          <a:xfrm>
            <a:off x="3214255" y="1078992"/>
            <a:ext cx="86854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highly efficient CNN architecture that optimally balances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depth, width, and resolution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better performance.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Achieves superior accuracy while using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fewer parameters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compared to traditional CNNs, making it more computationally efficient.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In this work, we utilize the EfficientNet-B2 variant, which offers a good trade-off between accuracy and computational cost for mid-sized models.</a:t>
            </a:r>
          </a:p>
        </p:txBody>
      </p:sp>
      <p:pic>
        <p:nvPicPr>
          <p:cNvPr id="6151" name="Picture 7" descr="EfficientNet Architecture | Download Scientific Diagram">
            <a:extLst>
              <a:ext uri="{FF2B5EF4-FFF2-40B4-BE49-F238E27FC236}">
                <a16:creationId xmlns:a16="http://schemas.microsoft.com/office/drawing/2014/main" id="{51067770-0114-CBD8-F1FF-00F12B30A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2" r="2426"/>
          <a:stretch/>
        </p:blipFill>
        <p:spPr bwMode="auto">
          <a:xfrm>
            <a:off x="4705552" y="3274142"/>
            <a:ext cx="5470836" cy="202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67E54-9B89-7498-179B-EF9DAEE82C5B}"/>
              </a:ext>
            </a:extLst>
          </p:cNvPr>
          <p:cNvSpPr txBox="1"/>
          <p:nvPr/>
        </p:nvSpPr>
        <p:spPr>
          <a:xfrm>
            <a:off x="5803711" y="51058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EfficientNet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2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62BCE-4CF9-0255-BE03-F668DF59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w of squares with black text&#10;&#10;AI-generated content may be incorrect.">
            <a:extLst>
              <a:ext uri="{FF2B5EF4-FFF2-40B4-BE49-F238E27FC236}">
                <a16:creationId xmlns:a16="http://schemas.microsoft.com/office/drawing/2014/main" id="{475D359F-C1F9-5AB7-583D-789705C22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8" t="41434" r="15484" b="40287"/>
          <a:stretch/>
        </p:blipFill>
        <p:spPr>
          <a:xfrm>
            <a:off x="3214255" y="3221338"/>
            <a:ext cx="9253048" cy="16751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75539-2E9D-40FE-74EE-5A9712D3C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1C4AC4-5B09-05B3-E01A-C590CBA4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/>
              <a:t>Models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73F30-66F9-8418-D5A1-65E4D37D70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/>
          <a:lstStyle/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0A70C34-593B-AD31-541E-24D4612DB399}"/>
              </a:ext>
            </a:extLst>
          </p:cNvPr>
          <p:cNvSpPr/>
          <p:nvPr/>
        </p:nvSpPr>
        <p:spPr>
          <a:xfrm>
            <a:off x="457200" y="1078992"/>
            <a:ext cx="2299854" cy="10529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"/>
                <a:ea typeface="Lato"/>
                <a:cs typeface="Lato"/>
              </a:rPr>
              <a:t>EfficientNet-B2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574E5-86DA-EC12-C98F-9A6C363AAF71}"/>
              </a:ext>
            </a:extLst>
          </p:cNvPr>
          <p:cNvSpPr txBox="1"/>
          <p:nvPr/>
        </p:nvSpPr>
        <p:spPr>
          <a:xfrm>
            <a:off x="3214255" y="1078993"/>
            <a:ext cx="86854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Conv2d (3→32, stride=2)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Extracts low-level features and reduces spatial size.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/>
              <a:buChar char="•"/>
            </a:pP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MBConv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Blocks (32→352)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Core </a:t>
            </a: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EfficientNet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blocks for efficient and deep feature extraction.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/>
              <a:buChar char="•"/>
            </a:pP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Conv2d (352→1408) + BN + Swish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Expands channels, normalizes, and adds non-linearity.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/>
              <a:buChar char="•"/>
            </a:pP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AdaptiveAvgPool2d + Dropout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Aggregates global features and helps prevent overfitting.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151" name="Picture 7" descr="EfficientNet Architecture | Download Scientific Diagram">
            <a:extLst>
              <a:ext uri="{FF2B5EF4-FFF2-40B4-BE49-F238E27FC236}">
                <a16:creationId xmlns:a16="http://schemas.microsoft.com/office/drawing/2014/main" id="{DF370821-6799-450B-EEDF-ECEE9D6EB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8" t="21650" r="5127" b="13133"/>
          <a:stretch/>
        </p:blipFill>
        <p:spPr bwMode="auto">
          <a:xfrm>
            <a:off x="176087" y="3221338"/>
            <a:ext cx="3146323" cy="170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C207A5-A589-0352-4DFC-989D6BB81279}"/>
              </a:ext>
            </a:extLst>
          </p:cNvPr>
          <p:cNvSpPr txBox="1"/>
          <p:nvPr/>
        </p:nvSpPr>
        <p:spPr>
          <a:xfrm>
            <a:off x="4038807" y="4896441"/>
            <a:ext cx="7738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 classifier head with dropout and fully connected layer for NUM_CLASSES</a:t>
            </a:r>
          </a:p>
        </p:txBody>
      </p:sp>
    </p:spTree>
    <p:extLst>
      <p:ext uri="{BB962C8B-B14F-4D97-AF65-F5344CB8AC3E}">
        <p14:creationId xmlns:p14="http://schemas.microsoft.com/office/powerpoint/2010/main" val="417749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8F139-92B9-4708-FC8F-671A1CFF3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14804D-5635-F28A-698D-4AEEF119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6CB47-66C5-FD8D-9ADC-4934924CA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Methodologies</a:t>
            </a:r>
            <a:endParaRPr lang="en-US" b="0" dirty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D7E15-7CD5-4B99-B24F-42D7DED124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701271" cy="4787997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EfficientNet-B2 Training</a:t>
            </a:r>
            <a:endParaRPr lang="en-US" sz="1800" b="1" dirty="0"/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We trained the model EfficientNet-B2 using two different augmentation pipelines for 20</a:t>
            </a:r>
            <a:endParaRPr lang="en-US" sz="1800" dirty="0"/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The model is trained using Kaggle T4(x2) GPU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Lato"/>
                <a:ea typeface="Lato"/>
                <a:cs typeface="Lato"/>
              </a:rPr>
              <a:t>Loss function: </a:t>
            </a:r>
            <a:r>
              <a:rPr lang="en-US" sz="1800" dirty="0" err="1">
                <a:latin typeface="Lato"/>
                <a:ea typeface="Lato"/>
                <a:cs typeface="Lato"/>
              </a:rPr>
              <a:t>CrossEntropyLoss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>
                <a:latin typeface="Lato"/>
                <a:ea typeface="Lato"/>
                <a:cs typeface="Lato"/>
              </a:rPr>
              <a:t>Optimizer: Adam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>
                <a:latin typeface="Lato"/>
                <a:ea typeface="Lato"/>
                <a:cs typeface="Lato"/>
              </a:rPr>
              <a:t>Learning rate: 1e-4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>
                <a:latin typeface="Lato"/>
                <a:ea typeface="Lato"/>
                <a:cs typeface="Lato"/>
              </a:rPr>
              <a:t>Weight decay: 1e-4</a:t>
            </a:r>
            <a:endParaRPr lang="en-US" sz="1800" dirty="0"/>
          </a:p>
          <a:p>
            <a:pPr marL="285750" indent="-28575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b="1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32FE3A4-9FEB-C1F3-3F1F-E14BD8311201}"/>
              </a:ext>
            </a:extLst>
          </p:cNvPr>
          <p:cNvSpPr txBox="1"/>
          <p:nvPr/>
        </p:nvSpPr>
        <p:spPr>
          <a:xfrm>
            <a:off x="3058947" y="5565641"/>
            <a:ext cx="3037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  <a:cs typeface="Arial"/>
              </a:rPr>
              <a:t>EfficientNet-B2 </a:t>
            </a:r>
            <a:r>
              <a:rPr lang="vi-VN" dirty="0" err="1">
                <a:latin typeface="Arial"/>
                <a:cs typeface="Arial"/>
              </a:rPr>
              <a:t>pipeline</a:t>
            </a:r>
            <a:r>
              <a:rPr lang="vi-VN" dirty="0">
                <a:latin typeface="Arial"/>
                <a:cs typeface="Arial"/>
              </a:rPr>
              <a:t> 1</a:t>
            </a:r>
            <a:endParaRPr lang="vi-VN" dirty="0"/>
          </a:p>
        </p:txBody>
      </p:sp>
      <p:graphicFrame>
        <p:nvGraphicFramePr>
          <p:cNvPr id="9" name="Bảng 8">
            <a:extLst>
              <a:ext uri="{FF2B5EF4-FFF2-40B4-BE49-F238E27FC236}">
                <a16:creationId xmlns:a16="http://schemas.microsoft.com/office/drawing/2014/main" id="{D479FB1B-B3FC-F0B7-9976-3FF9BC2E7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174663"/>
              </p:ext>
            </p:extLst>
          </p:nvPr>
        </p:nvGraphicFramePr>
        <p:xfrm>
          <a:off x="9287300" y="3988860"/>
          <a:ext cx="3007343" cy="142109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0590">
                  <a:extLst>
                    <a:ext uri="{9D8B030D-6E8A-4147-A177-3AD203B41FA5}">
                      <a16:colId xmlns:a16="http://schemas.microsoft.com/office/drawing/2014/main" val="2523234368"/>
                    </a:ext>
                  </a:extLst>
                </a:gridCol>
                <a:gridCol w="1746753">
                  <a:extLst>
                    <a:ext uri="{9D8B030D-6E8A-4147-A177-3AD203B41FA5}">
                      <a16:colId xmlns:a16="http://schemas.microsoft.com/office/drawing/2014/main" val="1456662207"/>
                    </a:ext>
                  </a:extLst>
                </a:gridCol>
              </a:tblGrid>
              <a:tr h="473697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1" i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Metrics</a:t>
                      </a:r>
                      <a:endParaRPr lang="vi-VN" sz="1800" b="1" i="0" err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1" i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Score</a:t>
                      </a:r>
                      <a:endParaRPr lang="vi-VN" sz="1800" b="1" i="0" err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983263"/>
                  </a:ext>
                </a:extLst>
              </a:tr>
              <a:tr h="473697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GAP</a:t>
                      </a:r>
                      <a:endParaRPr lang="vi-VN" sz="18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0.9687</a:t>
                      </a:r>
                      <a:endParaRPr lang="vi-VN" sz="18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880258"/>
                  </a:ext>
                </a:extLst>
              </a:tr>
              <a:tr h="473697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Accuracy</a:t>
                      </a:r>
                      <a:endParaRPr lang="vi-VN" sz="1800" b="0" i="0" err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0.9703</a:t>
                      </a:r>
                      <a:endParaRPr lang="vi-VN" sz="18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403043"/>
                  </a:ext>
                </a:extLst>
              </a:tr>
            </a:tbl>
          </a:graphicData>
        </a:graphic>
      </p:graphicFrame>
      <p:pic>
        <p:nvPicPr>
          <p:cNvPr id="8" name="Hình ảnh 7" descr="Ảnh có chứa văn bản, ảnh chụp màn hình, biểu đồ, phần mềm&#10;&#10;Nội dung do AI tạo ra có thể không chính xác.">
            <a:extLst>
              <a:ext uri="{FF2B5EF4-FFF2-40B4-BE49-F238E27FC236}">
                <a16:creationId xmlns:a16="http://schemas.microsoft.com/office/drawing/2014/main" id="{D2013519-578E-B760-6B76-86C7770B49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50" t="43260" r="2897" b="21787"/>
          <a:stretch>
            <a:fillRect/>
          </a:stretch>
        </p:blipFill>
        <p:spPr>
          <a:xfrm>
            <a:off x="321028" y="3554908"/>
            <a:ext cx="8833704" cy="20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28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3CD10-BE15-52B1-4F52-96B72A5A6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AAB901-5F77-4A95-CBC5-2390FEBF8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641E3-306A-E5BA-1882-D0E9727F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Methodologies</a:t>
            </a:r>
            <a:endParaRPr lang="en-US" b="0" dirty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1BCAF-3E7B-AEFF-233F-3145D8A595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701271" cy="4787997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EfficientNet-B2 Training</a:t>
            </a:r>
            <a:endParaRPr lang="en-US" sz="1800" b="1" dirty="0"/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We trained the model EfficientNet-B2 using two different augmentation pipelines for 20</a:t>
            </a:r>
            <a:endParaRPr lang="en-US" sz="1800" dirty="0"/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The model is trained using Kaggle T4(x2) GPU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Lato"/>
                <a:ea typeface="Lato"/>
                <a:cs typeface="Lato"/>
              </a:rPr>
              <a:t>Loss function: </a:t>
            </a:r>
            <a:r>
              <a:rPr lang="en-US" sz="1800" dirty="0" err="1">
                <a:latin typeface="Lato"/>
                <a:ea typeface="Lato"/>
                <a:cs typeface="Lato"/>
              </a:rPr>
              <a:t>CrossEntropyLoss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>
                <a:latin typeface="Lato"/>
                <a:ea typeface="Lato"/>
                <a:cs typeface="Lato"/>
              </a:rPr>
              <a:t>Optimizer: Adam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>
                <a:latin typeface="Lato"/>
                <a:ea typeface="Lato"/>
                <a:cs typeface="Lato"/>
              </a:rPr>
              <a:t>Learning rate: 1e-4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>
                <a:latin typeface="Lato"/>
                <a:ea typeface="Lato"/>
                <a:cs typeface="Lato"/>
              </a:rPr>
              <a:t>Weight decay: 1e-4</a:t>
            </a:r>
            <a:endParaRPr lang="en-US" sz="1800" dirty="0"/>
          </a:p>
          <a:p>
            <a:pPr marL="285750" indent="-28575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b="1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038A279-32E7-8E13-F120-B7E9A522D9BF}"/>
              </a:ext>
            </a:extLst>
          </p:cNvPr>
          <p:cNvSpPr txBox="1"/>
          <p:nvPr/>
        </p:nvSpPr>
        <p:spPr>
          <a:xfrm>
            <a:off x="3058947" y="5565641"/>
            <a:ext cx="3037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  <a:cs typeface="Arial"/>
              </a:rPr>
              <a:t>EfficientNet-B2 pipeline </a:t>
            </a:r>
            <a:r>
              <a:rPr lang="en-US" dirty="0">
                <a:latin typeface="Arial"/>
                <a:cs typeface="Arial"/>
              </a:rPr>
              <a:t>2</a:t>
            </a:r>
            <a:endParaRPr lang="vi-VN" dirty="0"/>
          </a:p>
        </p:txBody>
      </p:sp>
      <p:graphicFrame>
        <p:nvGraphicFramePr>
          <p:cNvPr id="9" name="Bảng 8">
            <a:extLst>
              <a:ext uri="{FF2B5EF4-FFF2-40B4-BE49-F238E27FC236}">
                <a16:creationId xmlns:a16="http://schemas.microsoft.com/office/drawing/2014/main" id="{0360624E-4746-5803-4BA5-4442791F0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617512"/>
              </p:ext>
            </p:extLst>
          </p:nvPr>
        </p:nvGraphicFramePr>
        <p:xfrm>
          <a:off x="9287300" y="3988860"/>
          <a:ext cx="2776881" cy="142109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0590">
                  <a:extLst>
                    <a:ext uri="{9D8B030D-6E8A-4147-A177-3AD203B41FA5}">
                      <a16:colId xmlns:a16="http://schemas.microsoft.com/office/drawing/2014/main" val="2523234368"/>
                    </a:ext>
                  </a:extLst>
                </a:gridCol>
                <a:gridCol w="1516291">
                  <a:extLst>
                    <a:ext uri="{9D8B030D-6E8A-4147-A177-3AD203B41FA5}">
                      <a16:colId xmlns:a16="http://schemas.microsoft.com/office/drawing/2014/main" val="1456662207"/>
                    </a:ext>
                  </a:extLst>
                </a:gridCol>
              </a:tblGrid>
              <a:tr h="473697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1" i="0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Metrics</a:t>
                      </a:r>
                      <a:endParaRPr lang="vi-VN" sz="1800" b="1" i="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1" i="0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Score</a:t>
                      </a:r>
                      <a:endParaRPr lang="vi-VN" sz="1800" b="1" i="0" err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983263"/>
                  </a:ext>
                </a:extLst>
              </a:tr>
              <a:tr h="473697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GAP</a:t>
                      </a:r>
                      <a:endParaRPr lang="vi-VN" sz="18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0.9493</a:t>
                      </a:r>
                      <a:endParaRPr lang="vi-VN" sz="18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880258"/>
                  </a:ext>
                </a:extLst>
              </a:tr>
              <a:tr h="473697"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Accuracy</a:t>
                      </a:r>
                      <a:endParaRPr lang="vi-VN" sz="1800" b="0" i="0" err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0.9529</a:t>
                      </a:r>
                      <a:endParaRPr lang="vi-VN" sz="18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403043"/>
                  </a:ext>
                </a:extLst>
              </a:tr>
            </a:tbl>
          </a:graphicData>
        </a:graphic>
      </p:graphicFrame>
      <p:pic>
        <p:nvPicPr>
          <p:cNvPr id="8" name="Hình ảnh 7" descr="Ảnh có chứa văn bản, ảnh chụp màn hình, biểu đồ, phần mềm&#10;&#10;Nội dung do AI tạo ra có thể không chính xác.">
            <a:extLst>
              <a:ext uri="{FF2B5EF4-FFF2-40B4-BE49-F238E27FC236}">
                <a16:creationId xmlns:a16="http://schemas.microsoft.com/office/drawing/2014/main" id="{5E4B41C2-770F-CE82-7A52-8C76FE03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50" t="43260" r="2897" b="21787"/>
          <a:stretch>
            <a:fillRect/>
          </a:stretch>
        </p:blipFill>
        <p:spPr>
          <a:xfrm>
            <a:off x="321028" y="3554908"/>
            <a:ext cx="8833704" cy="2010733"/>
          </a:xfrm>
          <a:prstGeom prst="rect">
            <a:avLst/>
          </a:prstGeom>
        </p:spPr>
      </p:pic>
      <p:pic>
        <p:nvPicPr>
          <p:cNvPr id="5" name="Hình ảnh 9" descr="Ảnh có chứa văn bản, ảnh chụp màn hình, phần mềm, màn hình&#10;&#10;Nội dung do AI tạo ra có thể không chính xác.">
            <a:extLst>
              <a:ext uri="{FF2B5EF4-FFF2-40B4-BE49-F238E27FC236}">
                <a16:creationId xmlns:a16="http://schemas.microsoft.com/office/drawing/2014/main" id="{68900662-9644-2E89-F6F9-83DC48D8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86" t="42163" r="3438" b="21610"/>
          <a:stretch>
            <a:fillRect/>
          </a:stretch>
        </p:blipFill>
        <p:spPr>
          <a:xfrm>
            <a:off x="453596" y="3554908"/>
            <a:ext cx="8697532" cy="201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8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AD8C6-E884-F542-9A38-9F4036D5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F4971C-2397-18A6-F4BE-0A315471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DD9EC-636D-560C-8511-964C4FD3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Methodologies</a:t>
            </a:r>
            <a:endParaRPr lang="en-US" b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E3ADF-525F-217A-119B-03E2E55523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EfficientNet-B2 with Deep Local Features (DELF)</a:t>
            </a:r>
            <a:endParaRPr lang="en-US" dirty="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1800" dirty="0">
                <a:latin typeface="Lato"/>
                <a:ea typeface="Lato"/>
                <a:cs typeface="Lato"/>
              </a:rPr>
              <a:t>A hybrid approach combining both </a:t>
            </a:r>
            <a:r>
              <a:rPr lang="en-US" sz="1800" b="1" dirty="0">
                <a:latin typeface="Lato"/>
                <a:ea typeface="Lato"/>
                <a:cs typeface="Lato"/>
              </a:rPr>
              <a:t>global descriptors</a:t>
            </a:r>
            <a:r>
              <a:rPr lang="en-US" sz="1800" dirty="0">
                <a:latin typeface="Lato"/>
                <a:ea typeface="Lato"/>
                <a:cs typeface="Lato"/>
              </a:rPr>
              <a:t> (EfficientNetB2) and </a:t>
            </a:r>
            <a:r>
              <a:rPr lang="en-US" sz="1800" b="1" dirty="0">
                <a:latin typeface="Lato"/>
                <a:ea typeface="Lato"/>
                <a:cs typeface="Lato"/>
              </a:rPr>
              <a:t>local features</a:t>
            </a:r>
            <a:r>
              <a:rPr lang="en-US" sz="1800" dirty="0">
                <a:latin typeface="Lato"/>
                <a:ea typeface="Lato"/>
                <a:cs typeface="Lato"/>
              </a:rPr>
              <a:t> (DELF + RANSAC)</a:t>
            </a:r>
          </a:p>
          <a:p>
            <a:pPr marL="342900" indent="-342900"/>
            <a:r>
              <a:rPr lang="en-US" sz="1800" dirty="0">
                <a:latin typeface="Lato"/>
                <a:ea typeface="Lato"/>
                <a:cs typeface="Lato"/>
              </a:rPr>
              <a:t>2 stages: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Embedding stage: return a shortlist of visually similar images likely to contain the same landmark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Re-ranking stage: return a precise, verified match based on both appearance and geometry.</a:t>
            </a:r>
          </a:p>
          <a:p>
            <a:pPr marL="0" indent="0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=&gt; This structure combines global appearance and local detail, making it robust to viewpoint changes and visually similar landmarks — ideal for accurate landmark recognition.</a:t>
            </a:r>
          </a:p>
          <a:p>
            <a:pPr marL="0" indent="0">
              <a:buNone/>
            </a:pPr>
            <a:endParaRPr lang="en-US" sz="1800" dirty="0">
              <a:latin typeface="Lato"/>
              <a:ea typeface="Lato"/>
              <a:cs typeface="Lato"/>
            </a:endParaRP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5" name="Hình ảnh 4" descr="Ảnh có chứa văn bản, Hình chữ nhật, biểu đồ, ảnh chụp màn hình&#10;&#10;Nội dung do AI tạo ra có thể không chính xác.">
            <a:extLst>
              <a:ext uri="{FF2B5EF4-FFF2-40B4-BE49-F238E27FC236}">
                <a16:creationId xmlns:a16="http://schemas.microsoft.com/office/drawing/2014/main" id="{40FCA9AF-59AC-B651-8D3B-4F8E2908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215" r="-67" b="35304"/>
          <a:stretch>
            <a:fillRect/>
          </a:stretch>
        </p:blipFill>
        <p:spPr>
          <a:xfrm>
            <a:off x="17270" y="3825739"/>
            <a:ext cx="12200132" cy="195326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2E1A3DF-4B15-C45C-E2F9-7F67432F47FC}"/>
              </a:ext>
            </a:extLst>
          </p:cNvPr>
          <p:cNvSpPr txBox="1"/>
          <p:nvPr/>
        </p:nvSpPr>
        <p:spPr>
          <a:xfrm>
            <a:off x="2729717" y="3962794"/>
            <a:ext cx="235185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dirty="0">
                <a:latin typeface="Arial"/>
                <a:cs typeface="Arial"/>
              </a:rPr>
              <a:t>Embedding </a:t>
            </a:r>
            <a:r>
              <a:rPr lang="en-US" sz="1600" dirty="0">
                <a:latin typeface="Arial"/>
                <a:cs typeface="Arial"/>
              </a:rPr>
              <a:t>stage</a:t>
            </a:r>
            <a:endParaRPr lang="vi-VN" sz="1600" dirty="0" err="1">
              <a:latin typeface="Arial"/>
              <a:cs typeface="Arial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2B19EBD-C4D5-0371-4E20-CE72A7F73A66}"/>
              </a:ext>
            </a:extLst>
          </p:cNvPr>
          <p:cNvSpPr txBox="1"/>
          <p:nvPr/>
        </p:nvSpPr>
        <p:spPr>
          <a:xfrm>
            <a:off x="7354090" y="396279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dirty="0">
                <a:latin typeface="Arial"/>
              </a:rPr>
              <a:t>Re-ranking </a:t>
            </a:r>
            <a:r>
              <a:rPr lang="en-US" sz="1600" dirty="0">
                <a:latin typeface="Arial"/>
              </a:rPr>
              <a:t>stage</a:t>
            </a:r>
            <a:endParaRPr lang="vi-VN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6D460-3A11-7DEE-F10D-4EC07C6EE780}"/>
              </a:ext>
            </a:extLst>
          </p:cNvPr>
          <p:cNvSpPr txBox="1"/>
          <p:nvPr/>
        </p:nvSpPr>
        <p:spPr>
          <a:xfrm>
            <a:off x="3458496" y="5821155"/>
            <a:ext cx="6727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EfficientNet-B2 with Deep Local Features (DELF) </a:t>
            </a:r>
            <a:r>
              <a:rPr lang="en-US" sz="1800" dirty="0" err="1">
                <a:latin typeface="Lato"/>
                <a:ea typeface="Lato"/>
                <a:cs typeface="Lato"/>
              </a:rPr>
              <a:t>Archtecture</a:t>
            </a:r>
            <a:endParaRPr lang="en-US" dirty="0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52336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5952A-0766-1D15-FEF1-E440C708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72125-B935-B9DB-6E81-1292DD54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77755-8628-4515-F8A7-55D1D981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Methodologies</a:t>
            </a:r>
            <a:endParaRPr lang="en-US" b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3135A-84D8-959F-02BA-4AA6618DB8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Phase 1: Embedding stage</a:t>
            </a:r>
            <a:endParaRPr lang="en-US" sz="1800" b="1" dirty="0"/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We use our trained </a:t>
            </a:r>
            <a:r>
              <a:rPr lang="en-US" sz="1800" dirty="0" err="1">
                <a:latin typeface="Lato"/>
                <a:ea typeface="Lato"/>
                <a:cs typeface="Lato"/>
              </a:rPr>
              <a:t>EfficientNet</a:t>
            </a:r>
            <a:r>
              <a:rPr lang="en-US" sz="1800" dirty="0">
                <a:latin typeface="Lato"/>
                <a:ea typeface="Lato"/>
                <a:cs typeface="Lato"/>
              </a:rPr>
              <a:t> model from above section, replace the final FC layer to have a 1408-dimensional vector.</a:t>
            </a:r>
            <a:endParaRPr lang="en-US" sz="1800" dirty="0"/>
          </a:p>
          <a:p>
            <a:r>
              <a:rPr lang="en-US" sz="1800" dirty="0">
                <a:latin typeface="Lato"/>
                <a:ea typeface="Lato"/>
                <a:cs typeface="Lato"/>
              </a:rPr>
              <a:t>For each input image, cosine similarities is calculated between its global descriptor and all descriptors in the gallery (train set).</a:t>
            </a:r>
          </a:p>
          <a:p>
            <a:pPr marL="0" indent="0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=&gt; Extract the </a:t>
            </a:r>
            <a:r>
              <a:rPr lang="en-US" sz="1800" b="1" dirty="0">
                <a:latin typeface="Lato"/>
                <a:ea typeface="Lato"/>
                <a:cs typeface="Lato"/>
              </a:rPr>
              <a:t>top-N most similar images</a:t>
            </a:r>
            <a:endParaRPr lang="en-US" dirty="0">
              <a:latin typeface="Lato"/>
              <a:ea typeface="Lato"/>
              <a:cs typeface="Lato"/>
            </a:endParaRPr>
          </a:p>
          <a:p>
            <a:pPr marL="285750" indent="-285750"/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5" name="Hình ảnh 4" descr="Ảnh có chứa ngoài trời, bầu trời, cây cối, tòa nhà&#10;&#10;Nội dung do AI tạo ra có thể không chính xác.">
            <a:extLst>
              <a:ext uri="{FF2B5EF4-FFF2-40B4-BE49-F238E27FC236}">
                <a16:creationId xmlns:a16="http://schemas.microsoft.com/office/drawing/2014/main" id="{5B447985-15F0-0998-9DFA-28EAC710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27" y="3219718"/>
            <a:ext cx="1913050" cy="2554310"/>
          </a:xfrm>
          <a:prstGeom prst="rect">
            <a:avLst/>
          </a:prstGeom>
        </p:spPr>
      </p:pic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E930CB19-ADEA-82F7-CF8F-895498ED1A19}"/>
              </a:ext>
            </a:extLst>
          </p:cNvPr>
          <p:cNvCxnSpPr/>
          <p:nvPr/>
        </p:nvCxnSpPr>
        <p:spPr>
          <a:xfrm>
            <a:off x="2656718" y="4445386"/>
            <a:ext cx="1536701" cy="1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7AE43FF7-AADF-C51E-07E1-94A1D0F11718}"/>
              </a:ext>
            </a:extLst>
          </p:cNvPr>
          <p:cNvSpPr/>
          <p:nvPr/>
        </p:nvSpPr>
        <p:spPr>
          <a:xfrm>
            <a:off x="4188177" y="3033382"/>
            <a:ext cx="1791500" cy="30484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>
                <a:latin typeface="Arial"/>
                <a:cs typeface="Arial"/>
              </a:rPr>
              <a:t>EfficientNet-B2 </a:t>
            </a:r>
            <a:r>
              <a:rPr lang="vi-VN" sz="1400" err="1">
                <a:latin typeface="Arial"/>
                <a:cs typeface="Arial"/>
              </a:rPr>
              <a:t>embedding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model</a:t>
            </a:r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vi-VN" sz="1400">
                <a:latin typeface="Arial"/>
                <a:cs typeface="Arial"/>
              </a:rPr>
            </a:br>
            <a:r>
              <a:rPr lang="vi-VN" sz="1400">
                <a:latin typeface="Consolas"/>
                <a:cs typeface="Arial"/>
              </a:rPr>
              <a:t>[-0.14124638 -0.17163992  0.08363079  0.00568818 </a:t>
            </a:r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vi-VN" sz="1400">
                <a:latin typeface="Arial"/>
                <a:cs typeface="Arial"/>
              </a:rPr>
              <a:t>….</a:t>
            </a:r>
          </a:p>
          <a:p>
            <a:pPr algn="ctr"/>
            <a:r>
              <a:rPr lang="vi-VN" sz="1400">
                <a:latin typeface="Consolas"/>
                <a:cs typeface="Arial"/>
              </a:rPr>
              <a:t>-0.18406282
 -0.15699807 -0.19618554 -0.03694291 -0.14415942]</a:t>
            </a:r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CA7688B0-5A86-5F41-8B72-3872020016F6}"/>
              </a:ext>
            </a:extLst>
          </p:cNvPr>
          <p:cNvSpPr/>
          <p:nvPr/>
        </p:nvSpPr>
        <p:spPr>
          <a:xfrm>
            <a:off x="7295784" y="4049914"/>
            <a:ext cx="1737838" cy="8375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400" err="1">
                <a:latin typeface="Arial"/>
                <a:cs typeface="Arial"/>
              </a:rPr>
              <a:t>Calcualte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Cosine</a:t>
            </a:r>
            <a:r>
              <a:rPr lang="vi-VN" sz="1400">
                <a:latin typeface="Arial"/>
                <a:cs typeface="Arial"/>
              </a:rPr>
              <a:t> </a:t>
            </a:r>
            <a:r>
              <a:rPr lang="vi-VN" sz="1400" err="1">
                <a:latin typeface="Arial"/>
                <a:cs typeface="Arial"/>
              </a:rPr>
              <a:t>Similarity</a:t>
            </a:r>
            <a:endParaRPr lang="vi-VN" sz="1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9CECCCE7-E584-7EC3-B9B3-911FB6334524}"/>
              </a:ext>
            </a:extLst>
          </p:cNvPr>
          <p:cNvCxnSpPr>
            <a:cxnSpLocks/>
          </p:cNvCxnSpPr>
          <p:nvPr/>
        </p:nvCxnSpPr>
        <p:spPr>
          <a:xfrm flipV="1">
            <a:off x="5979120" y="4434701"/>
            <a:ext cx="1296525" cy="31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9739C82F-CE58-E98C-13A0-7ECE82031FB9}"/>
              </a:ext>
            </a:extLst>
          </p:cNvPr>
          <p:cNvCxnSpPr>
            <a:cxnSpLocks/>
          </p:cNvCxnSpPr>
          <p:nvPr/>
        </p:nvCxnSpPr>
        <p:spPr>
          <a:xfrm flipV="1">
            <a:off x="9010295" y="3531003"/>
            <a:ext cx="941197" cy="95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23AFB766-BA5F-9F64-8DC1-745566EC6C81}"/>
              </a:ext>
            </a:extLst>
          </p:cNvPr>
          <p:cNvCxnSpPr>
            <a:cxnSpLocks/>
          </p:cNvCxnSpPr>
          <p:nvPr/>
        </p:nvCxnSpPr>
        <p:spPr>
          <a:xfrm>
            <a:off x="9031760" y="4445821"/>
            <a:ext cx="983691" cy="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87385BD3-2332-D87D-94A9-62C069C9BA92}"/>
              </a:ext>
            </a:extLst>
          </p:cNvPr>
          <p:cNvCxnSpPr>
            <a:cxnSpLocks/>
          </p:cNvCxnSpPr>
          <p:nvPr/>
        </p:nvCxnSpPr>
        <p:spPr>
          <a:xfrm>
            <a:off x="8998692" y="4402891"/>
            <a:ext cx="945838" cy="97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Hình ảnh 13" descr="Ảnh có chứa tòa nhà, bầu trời, địa danh, ngoài trời&#10;&#10;Nội dung do AI tạo ra có thể không chính xác.">
            <a:extLst>
              <a:ext uri="{FF2B5EF4-FFF2-40B4-BE49-F238E27FC236}">
                <a16:creationId xmlns:a16="http://schemas.microsoft.com/office/drawing/2014/main" id="{2BCB8891-9FF7-9FFC-E90F-3D3E243F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378" y="2565043"/>
            <a:ext cx="787356" cy="1073241"/>
          </a:xfrm>
          <a:prstGeom prst="rect">
            <a:avLst/>
          </a:prstGeom>
        </p:spPr>
      </p:pic>
      <p:pic>
        <p:nvPicPr>
          <p:cNvPr id="15" name="Hình ảnh 14" descr="Ảnh có chứa bầu trời, ngoài trời, cỏ, tòa nhà&#10;&#10;Nội dung do AI tạo ra có thể không chính xác.">
            <a:extLst>
              <a:ext uri="{FF2B5EF4-FFF2-40B4-BE49-F238E27FC236}">
                <a16:creationId xmlns:a16="http://schemas.microsoft.com/office/drawing/2014/main" id="{EBEABD5B-B038-D0D9-325D-20497E0C5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970" y="3971521"/>
            <a:ext cx="790173" cy="986309"/>
          </a:xfrm>
          <a:prstGeom prst="rect">
            <a:avLst/>
          </a:prstGeom>
        </p:spPr>
      </p:pic>
      <p:pic>
        <p:nvPicPr>
          <p:cNvPr id="17" name="Hình ảnh 16" descr="Ảnh có chứa bầu trời, mây, ngoài trời, tòa nhà&#10;&#10;Nội dung do AI tạo ra có thể không chính xác.">
            <a:extLst>
              <a:ext uri="{FF2B5EF4-FFF2-40B4-BE49-F238E27FC236}">
                <a16:creationId xmlns:a16="http://schemas.microsoft.com/office/drawing/2014/main" id="{0E670C67-9ED2-2AD4-FC0F-2E4479F77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9964" y="5304755"/>
            <a:ext cx="792185" cy="9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7A36E-D9E6-A62A-A4DB-D90CA1971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F2875-47ED-4A4D-8FC7-8BF123B3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BB40FC-01AF-58E0-BCB8-A8E515DF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Methodologies</a:t>
            </a:r>
            <a:endParaRPr lang="en-US" b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D012C-65D7-3759-CBB8-5D0E4DC53E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Phase 2 : Re-ranking stage:  </a:t>
            </a:r>
            <a:r>
              <a:rPr lang="en-US" sz="1800" dirty="0">
                <a:latin typeface="Lato"/>
                <a:ea typeface="Lato"/>
                <a:cs typeface="Lato"/>
              </a:rPr>
              <a:t>DELF Attention Key features:</a:t>
            </a:r>
            <a:endParaRPr lang="vi-VN" dirty="0"/>
          </a:p>
          <a:p>
            <a:pPr algn="just"/>
            <a:r>
              <a:rPr lang="en-US" sz="1800" dirty="0">
                <a:latin typeface="Lato"/>
                <a:ea typeface="Lato"/>
                <a:cs typeface="Lato"/>
              </a:rPr>
              <a:t>Apply a pretrained model from DELF library to extract dense local features 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     </a:t>
            </a:r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endParaRPr lang="en-US" sz="2000" b="1" dirty="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6" name="Hình ảnh 5" descr="Ảnh có chứa bầu trời, ngoài trời, tháp, ảnh chụp màn hình&#10;&#10;Nội dung do AI tạo ra có thể không chính xác.">
            <a:extLst>
              <a:ext uri="{FF2B5EF4-FFF2-40B4-BE49-F238E27FC236}">
                <a16:creationId xmlns:a16="http://schemas.microsoft.com/office/drawing/2014/main" id="{699B4F78-E150-2BF6-560A-C1BCCACB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04" y="1938215"/>
            <a:ext cx="4590902" cy="4110612"/>
          </a:xfrm>
          <a:prstGeom prst="rect">
            <a:avLst/>
          </a:prstGeom>
        </p:spPr>
      </p:pic>
      <p:pic>
        <p:nvPicPr>
          <p:cNvPr id="9" name="Hình ảnh 8" descr="Ảnh có chứa bầu trời, ảnh chụp màn hình, tháp, địa danh&#10;&#10;Nội dung do AI tạo ra có thể không chính xác.">
            <a:extLst>
              <a:ext uri="{FF2B5EF4-FFF2-40B4-BE49-F238E27FC236}">
                <a16:creationId xmlns:a16="http://schemas.microsoft.com/office/drawing/2014/main" id="{4741B254-683C-0C86-68D0-F07E3DE7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254" y="1936054"/>
            <a:ext cx="4988175" cy="423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6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357479-6AF6-5EA5-D4A2-11A0A132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82EE84-357C-AA4B-ECAA-EC45307B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7D5E9-D68C-B697-CB83-435A0D74BE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2000" dirty="0">
                <a:effectLst/>
                <a:latin typeface="Lato"/>
                <a:ea typeface="Lato"/>
                <a:cs typeface="Lato"/>
              </a:rPr>
              <a:t>+) </a:t>
            </a:r>
            <a:r>
              <a:rPr lang="en-US" sz="2000" i="1" dirty="0">
                <a:latin typeface="Lato"/>
                <a:ea typeface="Lato"/>
                <a:cs typeface="Lato"/>
              </a:rPr>
              <a:t>Landmark recognition </a:t>
            </a:r>
            <a:r>
              <a:rPr lang="en-US" sz="2000" dirty="0">
                <a:latin typeface="Lato"/>
                <a:ea typeface="Lato"/>
                <a:cs typeface="Lato"/>
              </a:rPr>
              <a:t>is the task of automatically identifying and classifying landmarks—such as the Eiffel Tower or Grand Canyon—directly from image pixels using Machine learning/Deep learning models.</a:t>
            </a:r>
          </a:p>
          <a:p>
            <a:pPr marL="0" indent="0" algn="just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+) </a:t>
            </a:r>
            <a:r>
              <a:rPr lang="en-US" sz="2000" dirty="0">
                <a:effectLst/>
                <a:latin typeface="Lato"/>
                <a:ea typeface="Lato"/>
                <a:cs typeface="Lato"/>
              </a:rPr>
              <a:t>The project serves as an attempt at the </a:t>
            </a:r>
            <a:r>
              <a:rPr lang="en-US" sz="2000" i="1" dirty="0">
                <a:effectLst/>
                <a:latin typeface="Lato"/>
                <a:ea typeface="Lato"/>
                <a:cs typeface="Lato"/>
              </a:rPr>
              <a:t>Google Landmark Recognition 2021 </a:t>
            </a:r>
            <a:r>
              <a:rPr lang="en-US" sz="2000" dirty="0">
                <a:effectLst/>
                <a:latin typeface="Lato"/>
                <a:ea typeface="Lato"/>
                <a:cs typeface="Lato"/>
              </a:rPr>
              <a:t>competition hosted on Kaggle.</a:t>
            </a:r>
          </a:p>
          <a:p>
            <a:pPr marL="0" indent="0" algn="just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+) </a:t>
            </a:r>
            <a:r>
              <a:rPr lang="en-US" sz="2000" b="1" dirty="0">
                <a:latin typeface="Lato"/>
                <a:ea typeface="Lato"/>
                <a:cs typeface="Lato"/>
              </a:rPr>
              <a:t>Goal:</a:t>
            </a:r>
            <a:r>
              <a:rPr lang="en-US" sz="2000" dirty="0">
                <a:latin typeface="Lato"/>
                <a:ea typeface="Lato"/>
                <a:cs typeface="Lato"/>
              </a:rPr>
              <a:t> Develop models to recognize global landmarks from images and dealing with out of distribution images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D6B2BF-FB3C-8099-D506-35E512687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81"/>
          <a:stretch>
            <a:fillRect/>
          </a:stretch>
        </p:blipFill>
        <p:spPr>
          <a:xfrm>
            <a:off x="3050430" y="3149355"/>
            <a:ext cx="6416288" cy="28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342E9-DA8B-EDC7-EE11-DCD5830B1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FF209-3DF8-5C11-4CB6-13778C98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42291-8327-539A-337D-268B2F5D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Methodologies</a:t>
            </a:r>
            <a:endParaRPr lang="en-US" b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3D88B-2224-AB05-A822-693DC93780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Phase 2 : Re-ranking stage  </a:t>
            </a:r>
            <a:r>
              <a:rPr lang="en-US" sz="1800" dirty="0">
                <a:latin typeface="Lato"/>
                <a:ea typeface="Lato"/>
                <a:cs typeface="Lato"/>
              </a:rPr>
              <a:t>DELF Attention Key features:</a:t>
            </a:r>
            <a:endParaRPr lang="vi-VN" dirty="0"/>
          </a:p>
          <a:p>
            <a:pPr algn="just"/>
            <a:r>
              <a:rPr lang="en-US" sz="1800" dirty="0">
                <a:latin typeface="Lato"/>
                <a:ea typeface="Lato"/>
                <a:cs typeface="Lato"/>
              </a:rPr>
              <a:t> Builds a </a:t>
            </a:r>
            <a:r>
              <a:rPr lang="en-US" sz="1800" dirty="0" err="1">
                <a:latin typeface="Lato"/>
                <a:ea typeface="Lato"/>
                <a:cs typeface="Lato"/>
              </a:rPr>
              <a:t>KDTree</a:t>
            </a:r>
            <a:r>
              <a:rPr lang="en-US" sz="1800" dirty="0">
                <a:latin typeface="Lato"/>
                <a:ea typeface="Lato"/>
                <a:cs typeface="Lato"/>
              </a:rPr>
              <a:t> on the </a:t>
            </a:r>
            <a:r>
              <a:rPr lang="en-US" sz="1800" b="1" dirty="0">
                <a:latin typeface="Lato"/>
                <a:ea typeface="Lato"/>
                <a:cs typeface="Lato"/>
              </a:rPr>
              <a:t>local descriptors from input image and each retrieved image, </a:t>
            </a:r>
            <a:r>
              <a:rPr lang="en-US" sz="1800" dirty="0">
                <a:latin typeface="Lato"/>
                <a:ea typeface="Lato"/>
                <a:cs typeface="Lato"/>
              </a:rPr>
              <a:t>then queries the input with retrieved ones   </a:t>
            </a:r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endParaRPr lang="en-US" sz="2000" b="1" dirty="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8" name="Hình ảnh 7" descr="Ảnh có chứa văn bản, biểu đồ, bản đồ, hàng&#10;&#10;Nội dung do AI tạo ra có thể không chính xác.">
            <a:extLst>
              <a:ext uri="{FF2B5EF4-FFF2-40B4-BE49-F238E27FC236}">
                <a16:creationId xmlns:a16="http://schemas.microsoft.com/office/drawing/2014/main" id="{7595DFD1-1D7D-C849-B337-24A597F2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67" y="1977174"/>
            <a:ext cx="4778868" cy="3955425"/>
          </a:xfrm>
          <a:prstGeom prst="rect">
            <a:avLst/>
          </a:prstGeom>
        </p:spPr>
      </p:pic>
      <p:pic>
        <p:nvPicPr>
          <p:cNvPr id="10" name="Hình ảnh 9" descr="Ảnh có chứa bầu trời, tháp, ngoài trời, tòa nhà&#10;&#10;Nội dung do AI tạo ra có thể không chính xác.">
            <a:extLst>
              <a:ext uri="{FF2B5EF4-FFF2-40B4-BE49-F238E27FC236}">
                <a16:creationId xmlns:a16="http://schemas.microsoft.com/office/drawing/2014/main" id="{E521868C-816C-9462-1759-E7D9895C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639" y="1832490"/>
            <a:ext cx="4076835" cy="410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36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D66F-FA29-888B-3B3E-F0440E760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CF998-F054-E855-5180-3CD3477D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4FFAA-B859-E98A-A9B8-9390BBBF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Methodologies</a:t>
            </a:r>
            <a:endParaRPr lang="en-US" b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5669-126C-C5E1-BD86-70D8AC71E7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336" y="960120"/>
            <a:ext cx="11495325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>
                <a:latin typeface="Lato"/>
                <a:ea typeface="Lato"/>
                <a:cs typeface="Lato"/>
              </a:rPr>
              <a:t>Phase 2: Reranking images</a:t>
            </a:r>
            <a:endParaRPr lang="vi-VN"/>
          </a:p>
          <a:p>
            <a:pPr marL="342900" indent="-342900"/>
            <a:r>
              <a:rPr lang="en-US" sz="1800">
                <a:latin typeface="Lato"/>
                <a:ea typeface="Lato"/>
                <a:cs typeface="Lato"/>
              </a:rPr>
              <a:t>Use </a:t>
            </a:r>
            <a:r>
              <a:rPr lang="en-US" sz="1800" b="1">
                <a:latin typeface="Lato"/>
                <a:ea typeface="Lato"/>
                <a:cs typeface="Lato"/>
              </a:rPr>
              <a:t>RANSAC + </a:t>
            </a:r>
            <a:r>
              <a:rPr lang="en-US" sz="1800" b="1" err="1">
                <a:latin typeface="Lato"/>
                <a:ea typeface="Lato"/>
                <a:cs typeface="Lato"/>
              </a:rPr>
              <a:t>AffineTransform</a:t>
            </a:r>
            <a:r>
              <a:rPr lang="en-US" sz="1800">
                <a:latin typeface="Lato"/>
                <a:ea typeface="Lato"/>
                <a:cs typeface="Lato"/>
              </a:rPr>
              <a:t> to remove spatial outliers and verify </a:t>
            </a:r>
            <a:r>
              <a:rPr lang="en-US" sz="1800" b="1">
                <a:latin typeface="Lato"/>
                <a:ea typeface="Lato"/>
                <a:cs typeface="Lato"/>
              </a:rPr>
              <a:t>geometric consistency</a:t>
            </a:r>
            <a:r>
              <a:rPr lang="en-US" sz="1800">
                <a:latin typeface="Lato"/>
                <a:ea typeface="Lato"/>
                <a:cs typeface="Lato"/>
              </a:rPr>
              <a:t>, results in "</a:t>
            </a:r>
            <a:r>
              <a:rPr lang="en-US" sz="1800" err="1">
                <a:latin typeface="Lato"/>
                <a:ea typeface="Lato"/>
                <a:cs typeface="Lato"/>
              </a:rPr>
              <a:t>Inliners</a:t>
            </a:r>
            <a:r>
              <a:rPr lang="en-US" sz="1800">
                <a:latin typeface="Lato"/>
                <a:ea typeface="Lato"/>
                <a:cs typeface="Lato"/>
              </a:rPr>
              <a:t>" points that fit this. </a:t>
            </a:r>
            <a:endParaRPr lang="en-US" sz="1800" err="1"/>
          </a:p>
          <a:p>
            <a:pPr marL="342900" indent="-342900"/>
            <a:r>
              <a:rPr lang="en-US" sz="1800">
                <a:latin typeface="Lato"/>
                <a:ea typeface="Lato"/>
                <a:cs typeface="Lato"/>
              </a:rPr>
              <a:t>The best candidate after RANSAC is the final verified match, use for reranking process.</a:t>
            </a:r>
            <a:endParaRPr lang="en-US" sz="1800" b="1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endParaRPr lang="en-US" sz="2000" b="1"/>
          </a:p>
          <a:p>
            <a:pPr marL="0" indent="0">
              <a:buNone/>
            </a:pPr>
            <a:endParaRPr lang="en-US" sz="18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pic>
        <p:nvPicPr>
          <p:cNvPr id="5" name="Hình ảnh 4" descr="Ảnh có chứa tháp, bầu trời, tòa nhà, ngoài trời&#10;&#10;Nội dung do AI tạo ra có thể không chính xác.">
            <a:extLst>
              <a:ext uri="{FF2B5EF4-FFF2-40B4-BE49-F238E27FC236}">
                <a16:creationId xmlns:a16="http://schemas.microsoft.com/office/drawing/2014/main" id="{1C0A6328-BBCC-0069-F216-B4AA7536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11" t="329" r="509" b="-630"/>
          <a:stretch>
            <a:fillRect/>
          </a:stretch>
        </p:blipFill>
        <p:spPr>
          <a:xfrm>
            <a:off x="92367" y="2351674"/>
            <a:ext cx="5917163" cy="4136724"/>
          </a:xfrm>
          <a:prstGeom prst="rect">
            <a:avLst/>
          </a:prstGeom>
        </p:spPr>
      </p:pic>
      <p:pic>
        <p:nvPicPr>
          <p:cNvPr id="6" name="Hình ảnh 5" descr="Ảnh có chứa bầu trời, tháp, ngoài trời, tòa nhà&#10;&#10;Nội dung do AI tạo ra có thể không chính xác.">
            <a:extLst>
              <a:ext uri="{FF2B5EF4-FFF2-40B4-BE49-F238E27FC236}">
                <a16:creationId xmlns:a16="http://schemas.microsoft.com/office/drawing/2014/main" id="{9987ABBD-5A22-4A1B-2265-265D73690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79" y="2364389"/>
            <a:ext cx="6500854" cy="39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E0D17-A0F5-182B-ABC4-AC2B8129B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0BCE6-9851-0EB0-24B7-3F5D28D7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F52A12-8BA1-CF2B-187E-482B92BA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Methodologies</a:t>
            </a:r>
            <a:endParaRPr lang="en-US" b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A0125-7801-2327-73A4-B65CC80956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336" y="960120"/>
            <a:ext cx="11495325" cy="481888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b="1"/>
              <a:t>Output</a:t>
            </a:r>
          </a:p>
          <a:p>
            <a:pPr marL="342900" indent="-342900"/>
            <a:r>
              <a:rPr lang="en-US" sz="1800">
                <a:latin typeface="Lato"/>
                <a:ea typeface="Lato"/>
                <a:cs typeface="Lato"/>
              </a:rPr>
              <a:t>The retrieved images are reranked based on the confidence score</a:t>
            </a:r>
          </a:p>
          <a:p>
            <a:pPr marL="342900" indent="-342900"/>
            <a:endParaRPr lang="en-US" sz="1800"/>
          </a:p>
          <a:p>
            <a:pPr marL="342900" indent="-342900"/>
            <a:endParaRPr lang="en-US" sz="1800">
              <a:latin typeface="Lato"/>
              <a:ea typeface="Lato"/>
              <a:cs typeface="Lato"/>
            </a:endParaRPr>
          </a:p>
          <a:p>
            <a:pPr marL="342900" indent="-342900"/>
            <a:r>
              <a:rPr lang="en-US" sz="1800">
                <a:latin typeface="Lato"/>
                <a:ea typeface="Lato"/>
                <a:cs typeface="Lato"/>
              </a:rPr>
              <a:t>This balances </a:t>
            </a:r>
            <a:r>
              <a:rPr lang="en-US" sz="1800" b="1">
                <a:latin typeface="Lato"/>
                <a:ea typeface="Lato"/>
                <a:cs typeface="Lato"/>
              </a:rPr>
              <a:t>semantic similarity</a:t>
            </a:r>
            <a:r>
              <a:rPr lang="en-US" sz="1800">
                <a:latin typeface="Lato"/>
                <a:ea typeface="Lato"/>
                <a:cs typeface="Lato"/>
              </a:rPr>
              <a:t> (global) and </a:t>
            </a:r>
            <a:r>
              <a:rPr lang="en-US" sz="1800" b="1">
                <a:latin typeface="Lato"/>
                <a:ea typeface="Lato"/>
                <a:cs typeface="Lato"/>
              </a:rPr>
              <a:t>geometric match quality</a:t>
            </a:r>
            <a:r>
              <a:rPr lang="en-US" sz="1800">
                <a:latin typeface="Lato"/>
                <a:ea typeface="Lato"/>
                <a:cs typeface="Lato"/>
              </a:rPr>
              <a:t> (local).</a:t>
            </a:r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endParaRPr lang="en-US" sz="2000" b="1"/>
          </a:p>
          <a:p>
            <a:pPr marL="0" indent="0">
              <a:buNone/>
            </a:pPr>
            <a:endParaRPr lang="en-US" sz="18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pic>
        <p:nvPicPr>
          <p:cNvPr id="7" name="Đồ họa 6">
            <a:extLst>
              <a:ext uri="{FF2B5EF4-FFF2-40B4-BE49-F238E27FC236}">
                <a16:creationId xmlns:a16="http://schemas.microsoft.com/office/drawing/2014/main" id="{D95F0C52-449D-C85A-B795-3510F99C1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665" y="1822369"/>
            <a:ext cx="7463100" cy="403030"/>
          </a:xfrm>
          <a:prstGeom prst="rect">
            <a:avLst/>
          </a:prstGeom>
        </p:spPr>
      </p:pic>
      <p:pic>
        <p:nvPicPr>
          <p:cNvPr id="8" name="Hình ảnh 7" descr="Ảnh có chứa văn bản, ảnh chụp màn hình, Phông chữ, thiết kế&#10;&#10;Nội dung do AI tạo ra có thể không chính xác.">
            <a:extLst>
              <a:ext uri="{FF2B5EF4-FFF2-40B4-BE49-F238E27FC236}">
                <a16:creationId xmlns:a16="http://schemas.microsoft.com/office/drawing/2014/main" id="{CB4BF006-BA32-DFF1-279E-B5515073D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98" y="2817395"/>
            <a:ext cx="4214605" cy="3268580"/>
          </a:xfrm>
          <a:prstGeom prst="rect">
            <a:avLst/>
          </a:prstGeom>
        </p:spPr>
      </p:pic>
      <p:sp>
        <p:nvSpPr>
          <p:cNvPr id="9" name="Mũi tên: Phải 8">
            <a:extLst>
              <a:ext uri="{FF2B5EF4-FFF2-40B4-BE49-F238E27FC236}">
                <a16:creationId xmlns:a16="http://schemas.microsoft.com/office/drawing/2014/main" id="{3D5F2B20-0ED8-E91B-D56F-B98DC0BACB73}"/>
              </a:ext>
            </a:extLst>
          </p:cNvPr>
          <p:cNvSpPr/>
          <p:nvPr/>
        </p:nvSpPr>
        <p:spPr>
          <a:xfrm>
            <a:off x="5491664" y="392691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F0EC9DE6-3862-E8EA-F0D5-A5CC6BF895FD}"/>
              </a:ext>
            </a:extLst>
          </p:cNvPr>
          <p:cNvSpPr txBox="1"/>
          <p:nvPr/>
        </p:nvSpPr>
        <p:spPr>
          <a:xfrm>
            <a:off x="6870109" y="3504330"/>
            <a:ext cx="4578848" cy="665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  <a:cs typeface="Arial"/>
              </a:rPr>
              <a:t>The </a:t>
            </a:r>
            <a:r>
              <a:rPr lang="vi-VN" err="1">
                <a:latin typeface="Arial"/>
                <a:cs typeface="Arial"/>
              </a:rPr>
              <a:t>final</a:t>
            </a:r>
            <a:r>
              <a:rPr lang="vi-VN">
                <a:latin typeface="Arial"/>
                <a:cs typeface="Arial"/>
              </a:rPr>
              <a:t> top1 </a:t>
            </a:r>
            <a:r>
              <a:rPr lang="vi-VN" err="1">
                <a:latin typeface="Arial"/>
                <a:cs typeface="Arial"/>
              </a:rPr>
              <a:t>image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is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used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as</a:t>
            </a:r>
            <a:r>
              <a:rPr lang="vi-VN">
                <a:latin typeface="Arial"/>
                <a:cs typeface="Arial"/>
              </a:rPr>
              <a:t> the </a:t>
            </a:r>
            <a:r>
              <a:rPr lang="vi-VN" err="1">
                <a:latin typeface="Arial"/>
                <a:cs typeface="Arial"/>
              </a:rPr>
              <a:t>output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landmark_id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for</a:t>
            </a:r>
            <a:r>
              <a:rPr lang="vi-VN">
                <a:latin typeface="Arial"/>
                <a:cs typeface="Arial"/>
              </a:rPr>
              <a:t> the </a:t>
            </a:r>
            <a:r>
              <a:rPr lang="vi-VN" err="1">
                <a:latin typeface="Arial"/>
                <a:cs typeface="Arial"/>
              </a:rPr>
              <a:t>query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image</a:t>
            </a:r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9DC0BF72-9B39-B645-FCCF-FBE896D6F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1695"/>
              </p:ext>
            </p:extLst>
          </p:nvPr>
        </p:nvGraphicFramePr>
        <p:xfrm>
          <a:off x="6748437" y="4832782"/>
          <a:ext cx="5078028" cy="767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014">
                  <a:extLst>
                    <a:ext uri="{9D8B030D-6E8A-4147-A177-3AD203B41FA5}">
                      <a16:colId xmlns:a16="http://schemas.microsoft.com/office/drawing/2014/main" val="848866275"/>
                    </a:ext>
                  </a:extLst>
                </a:gridCol>
                <a:gridCol w="2539014">
                  <a:extLst>
                    <a:ext uri="{9D8B030D-6E8A-4147-A177-3AD203B41FA5}">
                      <a16:colId xmlns:a16="http://schemas.microsoft.com/office/drawing/2014/main" val="2228381210"/>
                    </a:ext>
                  </a:extLst>
                </a:gridCol>
              </a:tblGrid>
              <a:tr h="401594"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GAP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478978"/>
                  </a:ext>
                </a:extLst>
              </a:tr>
              <a:tr h="347533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0.9845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0.9832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288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90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EBE39-C3CF-9D22-FD75-32DD700CE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50C2F1-6DCC-1F8A-13B7-8243EA05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3EF4DA-131B-D81C-AB7C-24634211E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Methodologies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82328-352B-7E99-9CC9-A6DD7EB273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336" y="960120"/>
            <a:ext cx="11495325" cy="481888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Advantages and Disadvantages of </a:t>
            </a:r>
            <a:r>
              <a:rPr lang="en-US" sz="1800" b="1" dirty="0" err="1">
                <a:latin typeface="Lato"/>
                <a:ea typeface="Lato"/>
                <a:cs typeface="Lato"/>
              </a:rPr>
              <a:t>EfficientNet</a:t>
            </a:r>
            <a:r>
              <a:rPr lang="en-US" sz="1800" b="1" dirty="0">
                <a:latin typeface="Lato"/>
                <a:ea typeface="Lato"/>
                <a:cs typeface="Lato"/>
              </a:rPr>
              <a:t> + DELF</a:t>
            </a:r>
            <a:endParaRPr lang="vi-VN" dirty="0"/>
          </a:p>
          <a:p>
            <a:r>
              <a:rPr lang="en-US" sz="1800" dirty="0">
                <a:latin typeface="Lato"/>
                <a:ea typeface="Lato"/>
                <a:cs typeface="Lato"/>
              </a:rPr>
              <a:t>The method is good, but is it though</a:t>
            </a:r>
          </a:p>
          <a:p>
            <a:pPr marL="285750" indent="-285750"/>
            <a:endParaRPr lang="en-US" sz="1800" b="1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endParaRPr lang="en-US" sz="2000" b="1"/>
          </a:p>
          <a:p>
            <a:pPr marL="0" indent="0">
              <a:buNone/>
            </a:pPr>
            <a:endParaRPr lang="en-US" sz="18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5FC19782-2C91-CD95-04E3-BF95FF855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68927"/>
              </p:ext>
            </p:extLst>
          </p:nvPr>
        </p:nvGraphicFramePr>
        <p:xfrm>
          <a:off x="1445328" y="2287564"/>
          <a:ext cx="9590318" cy="2780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5159">
                  <a:extLst>
                    <a:ext uri="{9D8B030D-6E8A-4147-A177-3AD203B41FA5}">
                      <a16:colId xmlns:a16="http://schemas.microsoft.com/office/drawing/2014/main" val="1872100726"/>
                    </a:ext>
                  </a:extLst>
                </a:gridCol>
                <a:gridCol w="4795159">
                  <a:extLst>
                    <a:ext uri="{9D8B030D-6E8A-4147-A177-3AD203B41FA5}">
                      <a16:colId xmlns:a16="http://schemas.microsoft.com/office/drawing/2014/main" val="540989965"/>
                    </a:ext>
                  </a:extLst>
                </a:gridCol>
              </a:tblGrid>
              <a:tr h="486882">
                <a:tc>
                  <a:txBody>
                    <a:bodyPr/>
                    <a:lstStyle/>
                    <a:p>
                      <a:r>
                        <a:rPr lang="vi-VN" sz="2000" b="1" err="1">
                          <a:latin typeface="Lato"/>
                        </a:rPr>
                        <a:t>Advantages</a:t>
                      </a:r>
                      <a:endParaRPr lang="vi-VN" sz="2000" b="1">
                        <a:latin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000" b="1" err="1">
                          <a:latin typeface="Lato"/>
                        </a:rPr>
                        <a:t>Disadvantages</a:t>
                      </a:r>
                      <a:endParaRPr lang="vi-VN" sz="2000" b="1">
                        <a:latin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62435"/>
                  </a:ext>
                </a:extLst>
              </a:tr>
              <a:tr h="2293475">
                <a:tc>
                  <a:txBody>
                    <a:bodyPr/>
                    <a:lstStyle/>
                    <a:p>
                      <a:r>
                        <a:rPr lang="vi-VN" sz="2000" dirty="0">
                          <a:latin typeface="Lato"/>
                        </a:rPr>
                        <a:t>+)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Strong</a:t>
                      </a:r>
                      <a:r>
                        <a:rPr lang="vi-VN" sz="2000" b="0" i="0" u="none" strike="noStrike" noProof="0" dirty="0">
                          <a:latin typeface="Lato"/>
                        </a:rPr>
                        <a:t>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Performance</a:t>
                      </a:r>
                      <a:r>
                        <a:rPr lang="vi-VN" sz="2000" b="0" i="0" u="none" strike="noStrike" noProof="0" dirty="0">
                          <a:latin typeface="Lato"/>
                        </a:rPr>
                        <a:t> in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Matching</a:t>
                      </a:r>
                      <a:endParaRPr lang="vi-VN" sz="2000">
                        <a:latin typeface="Lato"/>
                      </a:endParaRPr>
                    </a:p>
                    <a:p>
                      <a:pPr lvl="0">
                        <a:buNone/>
                      </a:pPr>
                      <a:r>
                        <a:rPr lang="vi-VN" sz="2000" dirty="0">
                          <a:latin typeface="Lato"/>
                        </a:rPr>
                        <a:t>+)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End</a:t>
                      </a:r>
                      <a:r>
                        <a:rPr lang="vi-VN" sz="2000" b="0" i="0" u="none" strike="noStrike" noProof="0" dirty="0">
                          <a:latin typeface="Lato"/>
                        </a:rPr>
                        <a:t>-to-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End</a:t>
                      </a:r>
                      <a:r>
                        <a:rPr lang="vi-VN" sz="2000" b="0" i="0" u="none" strike="noStrike" noProof="0" dirty="0">
                          <a:latin typeface="Lato"/>
                        </a:rPr>
                        <a:t>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Learning</a:t>
                      </a:r>
                      <a:endParaRPr lang="vi-VN" sz="2000" b="0" i="0" u="none" strike="noStrike" noProof="0">
                        <a:latin typeface="Lato"/>
                      </a:endParaRPr>
                    </a:p>
                    <a:p>
                      <a:pPr lvl="0">
                        <a:buNone/>
                      </a:pPr>
                      <a:r>
                        <a:rPr lang="vi-VN" sz="2000" b="0" i="0" u="none" strike="noStrike" noProof="0" dirty="0">
                          <a:latin typeface="Lato"/>
                        </a:rPr>
                        <a:t>+)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Robust</a:t>
                      </a:r>
                      <a:r>
                        <a:rPr lang="vi-VN" sz="2000" b="0" i="0" u="none" strike="noStrike" noProof="0" dirty="0">
                          <a:latin typeface="Lato"/>
                        </a:rPr>
                        <a:t> to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transformations</a:t>
                      </a:r>
                      <a:endParaRPr lang="vi-VN" sz="2000" b="0" i="0" u="none" strike="noStrike" noProof="0">
                        <a:latin typeface="Lato"/>
                      </a:endParaRPr>
                    </a:p>
                    <a:p>
                      <a:pPr lvl="0">
                        <a:buNone/>
                      </a:pPr>
                      <a:r>
                        <a:rPr lang="vi-VN" sz="2000" b="0" i="0" u="none" strike="noStrike" noProof="0" dirty="0">
                          <a:latin typeface="Lato"/>
                        </a:rPr>
                        <a:t>+)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Scalable</a:t>
                      </a:r>
                      <a:r>
                        <a:rPr lang="vi-VN" sz="2000" b="0" i="0" u="none" strike="noStrike" noProof="0" dirty="0">
                          <a:latin typeface="Lato"/>
                        </a:rPr>
                        <a:t>: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works</a:t>
                      </a:r>
                      <a:r>
                        <a:rPr lang="vi-VN" sz="2000" b="0" i="0" u="none" strike="noStrike" noProof="0" dirty="0">
                          <a:latin typeface="Lato"/>
                        </a:rPr>
                        <a:t>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well</a:t>
                      </a:r>
                      <a:r>
                        <a:rPr lang="vi-VN" sz="2000" b="0" i="0" u="none" strike="noStrike" noProof="0" dirty="0">
                          <a:latin typeface="Lato"/>
                        </a:rPr>
                        <a:t>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on</a:t>
                      </a:r>
                      <a:r>
                        <a:rPr lang="vi-VN" sz="2000" b="0" i="0" u="none" strike="noStrike" noProof="0" dirty="0">
                          <a:latin typeface="Lato"/>
                        </a:rPr>
                        <a:t>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large-scale</a:t>
                      </a:r>
                      <a:r>
                        <a:rPr lang="vi-VN" sz="2000" b="0" i="0" u="none" strike="noStrike" noProof="0" dirty="0">
                          <a:latin typeface="Lato"/>
                        </a:rPr>
                        <a:t> </a:t>
                      </a:r>
                      <a:r>
                        <a:rPr lang="vi-VN" sz="2000" b="0" i="0" u="none" strike="noStrike" noProof="0" err="1">
                          <a:latin typeface="Lato"/>
                        </a:rPr>
                        <a:t>datasets</a:t>
                      </a:r>
                      <a:endParaRPr lang="vi-VN" sz="2000" b="0" i="0" u="none" strike="noStrike" noProof="0">
                        <a:latin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000" dirty="0">
                          <a:latin typeface="Lato"/>
                        </a:rPr>
                        <a:t>+) </a:t>
                      </a:r>
                      <a:r>
                        <a:rPr lang="vi-VN" sz="2000" dirty="0" err="1">
                          <a:latin typeface="Lato"/>
                        </a:rPr>
                        <a:t>Error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dirty="0" err="1">
                          <a:latin typeface="Lato"/>
                        </a:rPr>
                        <a:t>exist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dirty="0" err="1">
                          <a:latin typeface="Lato"/>
                        </a:rPr>
                        <a:t>inevitably</a:t>
                      </a:r>
                      <a:r>
                        <a:rPr lang="vi-VN" sz="2000" dirty="0">
                          <a:latin typeface="Lato"/>
                        </a:rPr>
                        <a:t> in </a:t>
                      </a:r>
                      <a:r>
                        <a:rPr lang="vi-VN" sz="2000" dirty="0" err="1">
                          <a:latin typeface="Lato"/>
                        </a:rPr>
                        <a:t>both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dirty="0" err="1">
                          <a:latin typeface="Lato"/>
                        </a:rPr>
                        <a:t>stage</a:t>
                      </a:r>
                      <a:endParaRPr lang="vi-VN" sz="2000" dirty="0">
                        <a:latin typeface="Lato"/>
                      </a:endParaRPr>
                    </a:p>
                    <a:p>
                      <a:pPr lvl="0">
                        <a:buNone/>
                      </a:pPr>
                      <a:r>
                        <a:rPr lang="vi-VN" sz="2000" dirty="0">
                          <a:latin typeface="Lato"/>
                        </a:rPr>
                        <a:t>+) RANSAC </a:t>
                      </a:r>
                      <a:r>
                        <a:rPr lang="vi-VN" sz="2000" err="1">
                          <a:latin typeface="Lato"/>
                        </a:rPr>
                        <a:t>require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err="1">
                          <a:latin typeface="Lato"/>
                        </a:rPr>
                        <a:t>high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err="1">
                          <a:latin typeface="Lato"/>
                        </a:rPr>
                        <a:t>computational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err="1">
                          <a:latin typeface="Lato"/>
                        </a:rPr>
                        <a:t>resource</a:t>
                      </a:r>
                      <a:endParaRPr lang="vi-VN" sz="2000">
                        <a:latin typeface="Lato"/>
                      </a:endParaRPr>
                    </a:p>
                    <a:p>
                      <a:pPr lvl="0">
                        <a:buNone/>
                      </a:pPr>
                      <a:r>
                        <a:rPr lang="vi-VN" sz="2000" dirty="0">
                          <a:latin typeface="Lato"/>
                        </a:rPr>
                        <a:t>+) </a:t>
                      </a:r>
                      <a:r>
                        <a:rPr lang="vi-VN" sz="2000" err="1">
                          <a:latin typeface="Lato"/>
                        </a:rPr>
                        <a:t>Suffer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err="1">
                          <a:latin typeface="Lato"/>
                        </a:rPr>
                        <a:t>from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err="1">
                          <a:latin typeface="Lato"/>
                        </a:rPr>
                        <a:t>error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err="1">
                          <a:latin typeface="Lato"/>
                        </a:rPr>
                        <a:t>accumulation</a:t>
                      </a:r>
                      <a:r>
                        <a:rPr lang="vi-VN" sz="2000" dirty="0">
                          <a:latin typeface="Lato"/>
                        </a:rPr>
                        <a:t> may </a:t>
                      </a:r>
                      <a:r>
                        <a:rPr lang="vi-VN" sz="2000" err="1">
                          <a:latin typeface="Lato"/>
                        </a:rPr>
                        <a:t>lead</a:t>
                      </a:r>
                      <a:r>
                        <a:rPr lang="vi-VN" sz="2000" dirty="0">
                          <a:latin typeface="Lato"/>
                        </a:rPr>
                        <a:t> to </a:t>
                      </a:r>
                      <a:r>
                        <a:rPr lang="vi-VN" sz="2000" err="1">
                          <a:latin typeface="Lato"/>
                        </a:rPr>
                        <a:t>bottleneck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err="1">
                          <a:latin typeface="Lato"/>
                        </a:rPr>
                        <a:t>for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err="1">
                          <a:latin typeface="Lato"/>
                        </a:rPr>
                        <a:t>further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err="1">
                          <a:latin typeface="Lato"/>
                        </a:rPr>
                        <a:t>performance</a:t>
                      </a:r>
                      <a:r>
                        <a:rPr lang="vi-VN" sz="2000" dirty="0">
                          <a:latin typeface="Lato"/>
                        </a:rPr>
                        <a:t> </a:t>
                      </a:r>
                      <a:r>
                        <a:rPr lang="vi-VN" sz="2000" err="1">
                          <a:latin typeface="Lato"/>
                        </a:rPr>
                        <a:t>improvement</a:t>
                      </a:r>
                      <a:endParaRPr lang="vi-VN" sz="2000">
                        <a:latin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68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48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599D-AE0C-FBA8-231C-F587DF67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D299C-8A0A-287C-B010-C8BEB6C1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893B07-6C3F-6395-EB3E-5C2589C5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AA291-C6AF-878F-3916-D47D3C5FF0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Resnet50 with Deep Orthogonal Local and Global (DOLG)</a:t>
            </a:r>
            <a:endParaRPr lang="vi-VN" dirty="0"/>
          </a:p>
          <a:p>
            <a:pPr marL="342900" indent="-342900" algn="just"/>
            <a:r>
              <a:rPr lang="en-US" sz="1800" dirty="0">
                <a:latin typeface="Lato"/>
                <a:ea typeface="Lato"/>
                <a:cs typeface="Lato"/>
              </a:rPr>
              <a:t>The method aggregates global and local features via an orthogonal fusion to generate the final compact descriptor, then single-shot similarity search is performed</a:t>
            </a:r>
            <a:endParaRPr lang="en-US" sz="1800" dirty="0"/>
          </a:p>
          <a:p>
            <a:pPr marL="342900" indent="-342900"/>
            <a:endParaRPr lang="en-US" sz="180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pic>
        <p:nvPicPr>
          <p:cNvPr id="6" name="Hình ảnh 5" descr="Ảnh có chứa văn bản, ảnh chụp màn hình, phần mềm, Phần mềm đa phương tiện&#10;&#10;Nội dung do AI tạo ra có thể không chính xác.">
            <a:extLst>
              <a:ext uri="{FF2B5EF4-FFF2-40B4-BE49-F238E27FC236}">
                <a16:creationId xmlns:a16="http://schemas.microsoft.com/office/drawing/2014/main" id="{96315743-4D51-0308-A04E-13DDE405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06" t="25158" r="11486" b="7703"/>
          <a:stretch>
            <a:fillRect/>
          </a:stretch>
        </p:blipFill>
        <p:spPr>
          <a:xfrm>
            <a:off x="3367216" y="2090351"/>
            <a:ext cx="5498778" cy="3821737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84F6A59-D142-2542-DE8C-501856ECF92B}"/>
              </a:ext>
            </a:extLst>
          </p:cNvPr>
          <p:cNvSpPr txBox="1"/>
          <p:nvPr/>
        </p:nvSpPr>
        <p:spPr>
          <a:xfrm>
            <a:off x="4472668" y="5913311"/>
            <a:ext cx="2285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dirty="0">
                <a:latin typeface="Arial"/>
                <a:cs typeface="Arial"/>
              </a:rPr>
              <a:t>DELF</a:t>
            </a:r>
            <a:endParaRPr lang="vi-VN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2E5A033-CD9E-E86F-70B6-91B50BC07D83}"/>
              </a:ext>
            </a:extLst>
          </p:cNvPr>
          <p:cNvSpPr txBox="1"/>
          <p:nvPr/>
        </p:nvSpPr>
        <p:spPr>
          <a:xfrm>
            <a:off x="7257535" y="59085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>
                <a:latin typeface="Arial"/>
              </a:rPr>
              <a:t>DOLG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3879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FB5F1-99B1-0286-73F7-FC6D62AFD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5B446B85-C358-C2DB-1EB7-C22EEA13C53A}"/>
              </a:ext>
            </a:extLst>
          </p:cNvPr>
          <p:cNvSpPr/>
          <p:nvPr/>
        </p:nvSpPr>
        <p:spPr>
          <a:xfrm>
            <a:off x="6506365" y="2345797"/>
            <a:ext cx="1714088" cy="473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 err="1">
                <a:solidFill>
                  <a:schemeClr val="tx1"/>
                </a:solidFill>
                <a:latin typeface="Arial"/>
                <a:cs typeface="Arial"/>
              </a:rPr>
              <a:t>Local</a:t>
            </a:r>
            <a:r>
              <a:rPr lang="vi-VN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Arial"/>
                <a:cs typeface="Arial"/>
              </a:rPr>
              <a:t>branch</a:t>
            </a:r>
            <a:endParaRPr lang="vi-VN" dirty="0" err="1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96C1F-5F1F-D8F8-A4BA-59686E92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C3386-474A-9ADD-4E59-A0135B38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C7EF5-3C8F-B80D-A48B-11CB5BFAD3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679" y="949388"/>
            <a:ext cx="11771032" cy="4969141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Resnet50 with Deep Orthogonal Local and Global (DOLG)</a:t>
            </a:r>
            <a:endParaRPr lang="vi-VN" dirty="0"/>
          </a:p>
          <a:p>
            <a:pPr marL="342900" indent="-342900">
              <a:buFont typeface="Arial"/>
            </a:pPr>
            <a:r>
              <a:rPr lang="en-US" sz="1800" dirty="0">
                <a:latin typeface="Lato"/>
                <a:ea typeface="Lato"/>
                <a:cs typeface="Lato"/>
              </a:rPr>
              <a:t>Using ResNet50 model, build local branch and global branch after Res3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Lato"/>
                <a:ea typeface="Lato"/>
                <a:cs typeface="Lato"/>
              </a:rPr>
              <a:t>The local branch uses multi-</a:t>
            </a:r>
            <a:r>
              <a:rPr lang="en-US" sz="1800" dirty="0" err="1">
                <a:latin typeface="Lato"/>
                <a:ea typeface="Lato"/>
                <a:cs typeface="Lato"/>
              </a:rPr>
              <a:t>atrous</a:t>
            </a:r>
            <a:r>
              <a:rPr lang="en-US" sz="1800" dirty="0">
                <a:latin typeface="Lato"/>
                <a:ea typeface="Lato"/>
                <a:cs typeface="Lato"/>
              </a:rPr>
              <a:t> layers to simulate spatial pyramid to consider scale variations among images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Lato"/>
                <a:ea typeface="Lato"/>
                <a:cs typeface="Lato"/>
              </a:rPr>
              <a:t>The global branch generates a descriptor, which is fed into an orthogonal fusion module together with the local features for integrating both types of features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pic>
        <p:nvPicPr>
          <p:cNvPr id="5" name="Hình ảnh 4" descr="Ảnh có chứa biểu đồ, Hình chữ nhật, Kế hoạch, ảnh chụp màn hình&#10;&#10;Nội dung do AI tạo ra có thể không chính xác.">
            <a:extLst>
              <a:ext uri="{FF2B5EF4-FFF2-40B4-BE49-F238E27FC236}">
                <a16:creationId xmlns:a16="http://schemas.microsoft.com/office/drawing/2014/main" id="{3596E500-36C2-8C24-2506-ADC7284D24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8" t="18018" r="66" b="17313"/>
          <a:stretch>
            <a:fillRect/>
          </a:stretch>
        </p:blipFill>
        <p:spPr>
          <a:xfrm>
            <a:off x="947831" y="2819276"/>
            <a:ext cx="10296337" cy="3826994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B70E17C-033B-396C-1543-783988D5EF05}"/>
              </a:ext>
            </a:extLst>
          </p:cNvPr>
          <p:cNvSpPr/>
          <p:nvPr/>
        </p:nvSpPr>
        <p:spPr>
          <a:xfrm>
            <a:off x="484187" y="4111275"/>
            <a:ext cx="1821411" cy="505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  <a:latin typeface="Arial"/>
                <a:cs typeface="Arial"/>
              </a:rPr>
              <a:t>[Bx3x224x224]</a:t>
            </a: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77DA39D8-50DD-FEA5-7E7E-C7EBCE1DF031}"/>
              </a:ext>
            </a:extLst>
          </p:cNvPr>
          <p:cNvSpPr/>
          <p:nvPr/>
        </p:nvSpPr>
        <p:spPr>
          <a:xfrm>
            <a:off x="6353937" y="4781615"/>
            <a:ext cx="1714088" cy="473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 err="1">
                <a:solidFill>
                  <a:schemeClr val="tx1"/>
                </a:solidFill>
                <a:latin typeface="Arial"/>
                <a:cs typeface="Arial"/>
              </a:rPr>
              <a:t>Global</a:t>
            </a:r>
            <a:r>
              <a:rPr lang="vi-VN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Arial"/>
                <a:cs typeface="Arial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162448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C5C6-D715-A46B-D369-AF8348E39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4A34D-E2AE-23BF-4C2A-E94BBD7A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703B62-3E02-1F1F-4DF2-A27AA423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20E0A-FC4A-77C4-AD6F-D5A9BA110E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4706" y="949388"/>
            <a:ext cx="11771032" cy="4969141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Resnet50 with Deep Orthogonal Local and Global (DOLG)</a:t>
            </a:r>
            <a:endParaRPr lang="vi-VN" dirty="0"/>
          </a:p>
          <a:p>
            <a:pPr marL="342900" indent="-342900">
              <a:buFont typeface="Arial"/>
            </a:pPr>
            <a:r>
              <a:rPr lang="en-US" sz="1800" b="1" dirty="0">
                <a:latin typeface="Lato"/>
                <a:ea typeface="Lato"/>
                <a:cs typeface="Lato"/>
              </a:rPr>
              <a:t>Local branch</a:t>
            </a:r>
            <a:r>
              <a:rPr lang="en-US" sz="1800" dirty="0">
                <a:latin typeface="Lato"/>
                <a:ea typeface="Lato"/>
                <a:cs typeface="Lato"/>
              </a:rPr>
              <a:t>: The two main building blocks of Local Branch are Multi-</a:t>
            </a:r>
            <a:r>
              <a:rPr lang="en-US" sz="1800" dirty="0" err="1">
                <a:latin typeface="Lato"/>
                <a:ea typeface="Lato"/>
                <a:cs typeface="Lato"/>
              </a:rPr>
              <a:t>Atrous</a:t>
            </a:r>
            <a:r>
              <a:rPr lang="en-US" sz="1800" dirty="0">
                <a:latin typeface="Lato"/>
                <a:ea typeface="Lato"/>
                <a:cs typeface="Lato"/>
              </a:rPr>
              <a:t> Convolutional Layer and Self-Attention Module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Lato"/>
                <a:ea typeface="Lato"/>
                <a:cs typeface="Lato"/>
              </a:rPr>
              <a:t>By using </a:t>
            </a:r>
            <a:r>
              <a:rPr lang="en-US" sz="1800" b="1" dirty="0">
                <a:latin typeface="Lato"/>
                <a:ea typeface="Lato"/>
                <a:cs typeface="Lato"/>
              </a:rPr>
              <a:t>multiple dilation rates</a:t>
            </a:r>
            <a:r>
              <a:rPr lang="en-US" sz="1800" dirty="0">
                <a:latin typeface="Lato"/>
                <a:ea typeface="Lato"/>
                <a:cs typeface="Lato"/>
              </a:rPr>
              <a:t> in different convolution layers, DOLG can capture information at different </a:t>
            </a:r>
            <a:r>
              <a:rPr lang="en-US" sz="1800" b="1" dirty="0">
                <a:latin typeface="Lato"/>
                <a:ea typeface="Lato"/>
                <a:cs typeface="Lato"/>
              </a:rPr>
              <a:t>scales</a:t>
            </a:r>
          </a:p>
          <a:p>
            <a:pPr marL="0" indent="0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=&gt; Helps the model focus on the </a:t>
            </a:r>
            <a:r>
              <a:rPr lang="en-US" sz="1800" b="1" dirty="0">
                <a:latin typeface="Lato"/>
                <a:ea typeface="Lato"/>
                <a:cs typeface="Lato"/>
              </a:rPr>
              <a:t>most important regions</a:t>
            </a:r>
            <a:r>
              <a:rPr lang="en-US" sz="1800" dirty="0">
                <a:latin typeface="Lato"/>
                <a:ea typeface="Lato"/>
                <a:cs typeface="Lato"/>
              </a:rPr>
              <a:t> of the image for feature extraction</a:t>
            </a:r>
            <a:endParaRPr lang="en-US" sz="1800" b="1" dirty="0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pic>
        <p:nvPicPr>
          <p:cNvPr id="5" name="Hình ảnh 4" descr="Ảnh có chứa biểu đồ, Hình chữ nhật, Kế hoạch, ảnh chụp màn hình&#10;&#10;Nội dung do AI tạo ra có thể không chính xác.">
            <a:extLst>
              <a:ext uri="{FF2B5EF4-FFF2-40B4-BE49-F238E27FC236}">
                <a16:creationId xmlns:a16="http://schemas.microsoft.com/office/drawing/2014/main" id="{299EF142-C3EF-0C5B-AD7F-CBF58C7C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27" t="17766" r="22546" b="52694"/>
          <a:stretch>
            <a:fillRect/>
          </a:stretch>
        </p:blipFill>
        <p:spPr>
          <a:xfrm>
            <a:off x="4746" y="2783171"/>
            <a:ext cx="5131813" cy="2899277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93D27A40-CE2A-8AA6-E5EA-23F2600CC58B}"/>
              </a:ext>
            </a:extLst>
          </p:cNvPr>
          <p:cNvSpPr/>
          <p:nvPr/>
        </p:nvSpPr>
        <p:spPr>
          <a:xfrm>
            <a:off x="1584258" y="5682121"/>
            <a:ext cx="1714088" cy="473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 err="1">
                <a:solidFill>
                  <a:schemeClr val="tx1"/>
                </a:solidFill>
                <a:latin typeface="Arial"/>
                <a:cs typeface="Arial"/>
              </a:rPr>
              <a:t>Local</a:t>
            </a:r>
            <a:r>
              <a:rPr lang="vi-VN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Arial"/>
                <a:cs typeface="Arial"/>
              </a:rPr>
              <a:t>branch</a:t>
            </a:r>
            <a:endParaRPr lang="vi-VN" dirty="0" err="1">
              <a:solidFill>
                <a:schemeClr val="tx1"/>
              </a:solidFill>
            </a:endParaRPr>
          </a:p>
        </p:txBody>
      </p:sp>
      <p:pic>
        <p:nvPicPr>
          <p:cNvPr id="6" name="Hình ảnh 5" descr="Ảnh có chứa văn bản, ảnh chụp màn hình, phần mềm, Phần mềm đa phương tiện&#10;&#10;Nội dung do AI tạo ra có thể không chính xác.">
            <a:extLst>
              <a:ext uri="{FF2B5EF4-FFF2-40B4-BE49-F238E27FC236}">
                <a16:creationId xmlns:a16="http://schemas.microsoft.com/office/drawing/2014/main" id="{94F2B8F1-ED6B-6351-F34A-5477EEE5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66" t="44517" r="30331" b="22881"/>
          <a:stretch>
            <a:fillRect/>
          </a:stretch>
        </p:blipFill>
        <p:spPr>
          <a:xfrm>
            <a:off x="5022761" y="3262647"/>
            <a:ext cx="7169250" cy="2235846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67E0A49-653C-6543-5235-82FBAB34EB5C}"/>
              </a:ext>
            </a:extLst>
          </p:cNvPr>
          <p:cNvSpPr txBox="1"/>
          <p:nvPr/>
        </p:nvSpPr>
        <p:spPr>
          <a:xfrm>
            <a:off x="5381581" y="5684529"/>
            <a:ext cx="1744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 err="1">
                <a:latin typeface="Arial"/>
                <a:cs typeface="Arial"/>
              </a:rPr>
              <a:t>Dilation</a:t>
            </a:r>
            <a:r>
              <a:rPr lang="vi-VN" dirty="0">
                <a:latin typeface="Arial"/>
                <a:cs typeface="Arial"/>
              </a:rPr>
              <a:t> = 3 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F904C355-1411-45D1-2CC4-268C6E5BF169}"/>
              </a:ext>
            </a:extLst>
          </p:cNvPr>
          <p:cNvSpPr txBox="1"/>
          <p:nvPr/>
        </p:nvSpPr>
        <p:spPr>
          <a:xfrm>
            <a:off x="7783132" y="56795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latin typeface="Arial"/>
              </a:rPr>
              <a:t>Dilation = 3 </a:t>
            </a:r>
            <a:r>
              <a:rPr lang="vi-VN">
                <a:latin typeface="Arial"/>
                <a:cs typeface="Arial"/>
              </a:rPr>
              <a:t>​</a:t>
            </a:r>
            <a:endParaRPr lang="vi-VN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76ABC3-8412-421E-CDF6-1ACAF2F1FFCB}"/>
              </a:ext>
            </a:extLst>
          </p:cNvPr>
          <p:cNvSpPr txBox="1"/>
          <p:nvPr/>
        </p:nvSpPr>
        <p:spPr>
          <a:xfrm>
            <a:off x="10348175" y="56688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 err="1">
                <a:latin typeface="Arial"/>
              </a:rPr>
              <a:t>Dilation</a:t>
            </a:r>
            <a:r>
              <a:rPr lang="vi-VN" dirty="0">
                <a:latin typeface="Arial"/>
              </a:rPr>
              <a:t> = 9 </a:t>
            </a:r>
            <a:r>
              <a:rPr lang="vi-VN" dirty="0">
                <a:latin typeface="Arial"/>
                <a:cs typeface="Arial"/>
              </a:rPr>
              <a:t>​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2648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F8B13-7E3D-C5E1-3FAB-824F0334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A271A-5DCF-0164-29A3-1C67072F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49C6AD-EEDF-0E63-B1D1-336EFD0A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60221-5E69-1906-A893-FD95919309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4706" y="949388"/>
            <a:ext cx="11771032" cy="4969141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Resnet50 with Deep Orthogonal Local and Global (DOLG)</a:t>
            </a:r>
            <a:endParaRPr lang="vi-VN" dirty="0"/>
          </a:p>
          <a:p>
            <a:pPr marL="342900" indent="-342900">
              <a:buFont typeface="Arial"/>
              <a:buChar char="•"/>
            </a:pPr>
            <a:r>
              <a:rPr lang="en-US" sz="1800" b="1" dirty="0">
                <a:latin typeface="Lato"/>
                <a:ea typeface="Lato"/>
                <a:cs typeface="Lato"/>
              </a:rPr>
              <a:t>Global branch</a:t>
            </a:r>
            <a:r>
              <a:rPr lang="en-US" sz="1800" dirty="0">
                <a:latin typeface="Lato"/>
                <a:ea typeface="Lato"/>
                <a:cs typeface="Lato"/>
              </a:rPr>
              <a:t>: generating a global descriptor for the image, encapsulates the overall information of the image, providing a holistic understanding of the object.</a:t>
            </a:r>
          </a:p>
          <a:p>
            <a:pPr>
              <a:buFont typeface="Arial"/>
            </a:pPr>
            <a:r>
              <a:rPr lang="en-US" sz="1800" b="1" dirty="0">
                <a:latin typeface="Lato"/>
                <a:ea typeface="Lato"/>
                <a:cs typeface="Lato"/>
              </a:rPr>
              <a:t>Orthogonal Fusion Module: </a:t>
            </a:r>
            <a:r>
              <a:rPr lang="en-US" sz="1800" dirty="0">
                <a:latin typeface="Lato"/>
                <a:ea typeface="Lato"/>
                <a:cs typeface="Lato"/>
              </a:rPr>
              <a:t>Taking global branch and local branch as input, calculate the projection of each local feature point on the global feature </a:t>
            </a:r>
          </a:p>
          <a:p>
            <a:pPr marL="342900" indent="-342900">
              <a:buFont typeface="Arial"/>
            </a:pPr>
            <a:endParaRPr lang="en-US" sz="1800" dirty="0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6" name="Hình ảnh 5" descr="Ảnh có chứa văn bản, ảnh chụp màn hình, Phông chữ, biểu đồ&#10;&#10;Nội dung do AI tạo ra có thể không chính xác.">
            <a:extLst>
              <a:ext uri="{FF2B5EF4-FFF2-40B4-BE49-F238E27FC236}">
                <a16:creationId xmlns:a16="http://schemas.microsoft.com/office/drawing/2014/main" id="{A2E2E465-490D-6A81-B1D5-C5B85F0A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928" y="2355754"/>
            <a:ext cx="3169252" cy="3286899"/>
          </a:xfrm>
          <a:prstGeom prst="rect">
            <a:avLst/>
          </a:prstGeom>
        </p:spPr>
      </p:pic>
      <p:pic>
        <p:nvPicPr>
          <p:cNvPr id="8" name="Hình ảnh 7" descr="Ảnh có chứa văn bản, Phông chữ, màu trắng, số&#10;&#10;Nội dung do AI tạo ra có thể không chính xác.">
            <a:extLst>
              <a:ext uri="{FF2B5EF4-FFF2-40B4-BE49-F238E27FC236}">
                <a16:creationId xmlns:a16="http://schemas.microsoft.com/office/drawing/2014/main" id="{E66DFF9A-2F31-D10A-19DA-0417010E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44" y="4690153"/>
            <a:ext cx="3733800" cy="952500"/>
          </a:xfrm>
          <a:prstGeom prst="rect">
            <a:avLst/>
          </a:prstGeom>
        </p:spPr>
      </p:pic>
      <p:pic>
        <p:nvPicPr>
          <p:cNvPr id="9" name="Hình ảnh 8" descr="Ảnh có chứa hàng, biểu đồ, Phông chữ&#10;&#10;Nội dung do AI tạo ra có thể không chính xác.">
            <a:extLst>
              <a:ext uri="{FF2B5EF4-FFF2-40B4-BE49-F238E27FC236}">
                <a16:creationId xmlns:a16="http://schemas.microsoft.com/office/drawing/2014/main" id="{D7B562B3-C104-3501-4F43-A6F84A712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070" y="2822737"/>
            <a:ext cx="3735859" cy="329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04CA1-DB84-23CE-43AE-7B36DF3E8CC8}"/>
              </a:ext>
            </a:extLst>
          </p:cNvPr>
          <p:cNvSpPr txBox="1"/>
          <p:nvPr/>
        </p:nvSpPr>
        <p:spPr>
          <a:xfrm>
            <a:off x="8486855" y="57239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/>
                <a:ea typeface="Lato"/>
                <a:cs typeface="Lato"/>
              </a:rPr>
              <a:t>Orthogonal Fusion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1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31659-D542-8673-C93D-3455DE21A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4B2070-5142-7747-5985-22550D45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22C863-955B-CC0C-4706-49949EB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FC556-D579-18E5-0B4C-FA6446ADED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0312" y="949388"/>
            <a:ext cx="11781765" cy="2189451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Resnet50 with Deep Orthogonal Local and Global (DOLG)</a:t>
            </a:r>
            <a:endParaRPr lang="vi-VN" dirty="0"/>
          </a:p>
          <a:p>
            <a:pPr>
              <a:buFont typeface="Arial"/>
              <a:buChar char="•"/>
            </a:pPr>
            <a:r>
              <a:rPr lang="en-US" sz="1800" b="1" err="1">
                <a:latin typeface="Lato"/>
                <a:ea typeface="Lato"/>
                <a:cs typeface="Lato"/>
              </a:rPr>
              <a:t>ArcFace</a:t>
            </a:r>
            <a:r>
              <a:rPr lang="en-US" sz="1800" b="1" dirty="0">
                <a:latin typeface="Lato"/>
                <a:ea typeface="Lato"/>
                <a:cs typeface="Lato"/>
              </a:rPr>
              <a:t> head loss (Additive Angular Margin Loss):</a:t>
            </a:r>
            <a:r>
              <a:rPr lang="en-US" sz="1800" dirty="0">
                <a:latin typeface="Lato"/>
                <a:ea typeface="Lato"/>
                <a:cs typeface="Lato"/>
              </a:rPr>
              <a:t> loss function designed to improve the discriminative power of embeddings, used in conjunction with the local and global features to ensure high-accuracy for landmark recognition task.</a:t>
            </a:r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In a standard </a:t>
            </a:r>
            <a:r>
              <a:rPr lang="en-US" sz="1800" dirty="0" err="1">
                <a:latin typeface="Lato"/>
                <a:ea typeface="Lato"/>
                <a:cs typeface="Lato"/>
              </a:rPr>
              <a:t>softmax</a:t>
            </a:r>
            <a:r>
              <a:rPr lang="en-US" sz="1800" dirty="0">
                <a:latin typeface="Lato"/>
                <a:ea typeface="Lato"/>
                <a:cs typeface="Lato"/>
              </a:rPr>
              <a:t> loss, the decision boundary is based on the Euclidean distance between feature vectors, but the </a:t>
            </a:r>
            <a:r>
              <a:rPr lang="en-US" sz="1800" dirty="0" err="1">
                <a:latin typeface="Lato"/>
                <a:ea typeface="Lato"/>
                <a:cs typeface="Lato"/>
              </a:rPr>
              <a:t>ArcFace</a:t>
            </a:r>
            <a:r>
              <a:rPr lang="en-US" sz="1800" dirty="0">
                <a:latin typeface="Lato"/>
                <a:ea typeface="Lato"/>
                <a:cs typeface="Lato"/>
              </a:rPr>
              <a:t> loss applies a margin to the angle between feature vectors. </a:t>
            </a:r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This angular margin improves network's </a:t>
            </a:r>
            <a:r>
              <a:rPr lang="en-US" sz="1800" b="1" dirty="0">
                <a:latin typeface="Lato"/>
                <a:ea typeface="Lato"/>
                <a:cs typeface="Lato"/>
              </a:rPr>
              <a:t>discriminative ability </a:t>
            </a:r>
            <a:br>
              <a:rPr lang="en-US" sz="1800" b="1" dirty="0"/>
            </a:br>
            <a:endParaRPr lang="en-US" sz="180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pic>
        <p:nvPicPr>
          <p:cNvPr id="5" name="Hình ảnh 4" descr="Ảnh có chứa văn bản, biểu đồ, vòng tròn, hàng&#10;&#10;Nội dung do AI tạo ra có thể không chính xác.">
            <a:extLst>
              <a:ext uri="{FF2B5EF4-FFF2-40B4-BE49-F238E27FC236}">
                <a16:creationId xmlns:a16="http://schemas.microsoft.com/office/drawing/2014/main" id="{34A70344-CF0D-95F9-31A8-FA44D62C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54" t="2415" r="1178" b="45169"/>
          <a:stretch>
            <a:fillRect/>
          </a:stretch>
        </p:blipFill>
        <p:spPr>
          <a:xfrm>
            <a:off x="169910" y="3429087"/>
            <a:ext cx="5754984" cy="2235871"/>
          </a:xfrm>
          <a:prstGeom prst="rect">
            <a:avLst/>
          </a:prstGeom>
        </p:spPr>
      </p:pic>
      <p:pic>
        <p:nvPicPr>
          <p:cNvPr id="11" name="Đồ họa 10">
            <a:extLst>
              <a:ext uri="{FF2B5EF4-FFF2-40B4-BE49-F238E27FC236}">
                <a16:creationId xmlns:a16="http://schemas.microsoft.com/office/drawing/2014/main" id="{661713B7-3D9B-08E0-8295-DFF07DF87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6424" y="3935370"/>
            <a:ext cx="5155341" cy="840774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1BB5F709-1FC6-891E-1D09-8855CCDD9BDC}"/>
              </a:ext>
            </a:extLst>
          </p:cNvPr>
          <p:cNvSpPr txBox="1"/>
          <p:nvPr/>
        </p:nvSpPr>
        <p:spPr>
          <a:xfrm>
            <a:off x="8410021" y="5095035"/>
            <a:ext cx="4245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 err="1">
                <a:latin typeface="Arial"/>
                <a:cs typeface="Arial"/>
              </a:rPr>
              <a:t>ArcFace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formula</a:t>
            </a:r>
            <a:endParaRPr lang="vi-VN" dirty="0" err="1"/>
          </a:p>
        </p:txBody>
      </p:sp>
    </p:spTree>
    <p:extLst>
      <p:ext uri="{BB962C8B-B14F-4D97-AF65-F5344CB8AC3E}">
        <p14:creationId xmlns:p14="http://schemas.microsoft.com/office/powerpoint/2010/main" val="3344848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F2FF6-93EC-154A-D149-FB7B4A84D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A3F87-6DC9-D55F-3603-B6358359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E2439-7D47-8880-631A-AAF78581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72A7F-9F5C-EFDB-6027-10ABC4DDB7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4706" y="949388"/>
            <a:ext cx="11771032" cy="4969141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Resnet50 with Deep Orthogonal Local and Global (DOLG)</a:t>
            </a:r>
            <a:endParaRPr lang="vi-VN" dirty="0"/>
          </a:p>
          <a:p>
            <a:pPr>
              <a:buFont typeface="Arial"/>
              <a:buChar char="•"/>
            </a:pPr>
            <a:r>
              <a:rPr lang="en-US" sz="1800" b="1" dirty="0">
                <a:latin typeface="Lato"/>
                <a:ea typeface="Lato"/>
                <a:cs typeface="Lato"/>
              </a:rPr>
              <a:t>Training: </a:t>
            </a:r>
            <a:r>
              <a:rPr lang="en-US" sz="1800" dirty="0">
                <a:latin typeface="Lato"/>
                <a:ea typeface="Lato"/>
                <a:cs typeface="Lato"/>
              </a:rPr>
              <a:t>We train the model for 30 epochs, using Kaggle T4x2 GPU</a:t>
            </a:r>
          </a:p>
          <a:p>
            <a:pPr>
              <a:buFont typeface="Arial"/>
              <a:buChar char="•"/>
            </a:pPr>
            <a:r>
              <a:rPr lang="en-US" sz="1800" dirty="0">
                <a:latin typeface="Lato"/>
                <a:ea typeface="Lato"/>
                <a:cs typeface="Lato"/>
              </a:rPr>
              <a:t>The results of the model is as follows</a:t>
            </a:r>
          </a:p>
          <a:p>
            <a:pPr marL="0" indent="0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 </a:t>
            </a:r>
            <a:br>
              <a:rPr lang="en-US" sz="1800" dirty="0">
                <a:latin typeface="Lato"/>
                <a:ea typeface="Lato"/>
                <a:cs typeface="Lato"/>
              </a:rPr>
            </a:br>
            <a:endParaRPr lang="en-US" sz="1800" dirty="0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5" name="Hình ảnh 4" descr="Ảnh có chứa văn bản, biểu đồ, hàng, ảnh chụp màn hình&#10;&#10;Nội dung do AI tạo ra có thể không chính xác.">
            <a:extLst>
              <a:ext uri="{FF2B5EF4-FFF2-40B4-BE49-F238E27FC236}">
                <a16:creationId xmlns:a16="http://schemas.microsoft.com/office/drawing/2014/main" id="{6D13C3DD-A74E-9A70-DEFC-116E616F6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212" y="2792850"/>
            <a:ext cx="6125606" cy="2021360"/>
          </a:xfrm>
          <a:prstGeom prst="rect">
            <a:avLst/>
          </a:prstGeom>
        </p:spPr>
      </p:pic>
      <p:pic>
        <p:nvPicPr>
          <p:cNvPr id="6" name="Hình ảnh 5" descr="Ảnh có chứa văn bản, ảnh chụp màn hình, biểu đồ, Sơ đồ&#10;&#10;Nội dung do AI tạo ra có thể không chính xác.">
            <a:extLst>
              <a:ext uri="{FF2B5EF4-FFF2-40B4-BE49-F238E27FC236}">
                <a16:creationId xmlns:a16="http://schemas.microsoft.com/office/drawing/2014/main" id="{0A3072EA-E448-AFED-F8B3-F0B933BED4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95" t="14851" r="3783" b="-162"/>
          <a:stretch>
            <a:fillRect/>
          </a:stretch>
        </p:blipFill>
        <p:spPr>
          <a:xfrm>
            <a:off x="338736" y="2660352"/>
            <a:ext cx="5619727" cy="305250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685522-D44A-E5A7-412F-20AAAEB11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473319"/>
              </p:ext>
            </p:extLst>
          </p:nvPr>
        </p:nvGraphicFramePr>
        <p:xfrm>
          <a:off x="6511700" y="4945626"/>
          <a:ext cx="5078028" cy="785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014">
                  <a:extLst>
                    <a:ext uri="{9D8B030D-6E8A-4147-A177-3AD203B41FA5}">
                      <a16:colId xmlns:a16="http://schemas.microsoft.com/office/drawing/2014/main" val="895287971"/>
                    </a:ext>
                  </a:extLst>
                </a:gridCol>
                <a:gridCol w="2539014">
                  <a:extLst>
                    <a:ext uri="{9D8B030D-6E8A-4147-A177-3AD203B41FA5}">
                      <a16:colId xmlns:a16="http://schemas.microsoft.com/office/drawing/2014/main" val="3442684312"/>
                    </a:ext>
                  </a:extLst>
                </a:gridCol>
              </a:tblGrid>
              <a:tr h="419864"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GAP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6979"/>
                  </a:ext>
                </a:extLst>
              </a:tr>
              <a:tr h="347533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300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320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2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03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3A250-4BAC-D390-47E3-D09F6290E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D795D-4860-9E3E-E0ED-D6787D27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7686A-1777-9E9F-7631-AE846D4F5F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pPr marL="571500" indent="-571500">
              <a:buAutoNum type="romanUcPeriod"/>
            </a:pPr>
            <a:r>
              <a:rPr lang="en-US" sz="3000">
                <a:latin typeface="Lato"/>
                <a:ea typeface="Lato"/>
                <a:cs typeface="Lato"/>
              </a:rPr>
              <a:t>Problem description</a:t>
            </a:r>
          </a:p>
          <a:p>
            <a:pPr marL="571500" indent="-571500">
              <a:buAutoNum type="romanUcPeriod"/>
            </a:pPr>
            <a:r>
              <a:rPr lang="en-US" b="1">
                <a:latin typeface="Lato"/>
                <a:ea typeface="Lato"/>
                <a:cs typeface="Lato"/>
              </a:rPr>
              <a:t>Dataset</a:t>
            </a:r>
          </a:p>
          <a:p>
            <a:pPr marL="571500" indent="-571500">
              <a:buAutoNum type="romanUcPeriod"/>
            </a:pPr>
            <a:r>
              <a:rPr lang="en-US">
                <a:latin typeface="Lato"/>
                <a:ea typeface="Lato"/>
                <a:cs typeface="Lato"/>
              </a:rPr>
              <a:t>Methodologies</a:t>
            </a:r>
          </a:p>
          <a:p>
            <a:pPr marL="571500" indent="-571500">
              <a:buAutoNum type="romanUcPeriod"/>
            </a:pPr>
            <a:r>
              <a:rPr lang="en-US">
                <a:latin typeface="Lato"/>
                <a:ea typeface="Lato"/>
                <a:cs typeface="Lato"/>
              </a:rPr>
              <a:t>Evaluation and Results</a:t>
            </a:r>
          </a:p>
          <a:p>
            <a:pPr marL="571500" indent="-571500">
              <a:buAutoNum type="romanUcPeriod"/>
            </a:pPr>
            <a:r>
              <a:rPr lang="en-US">
                <a:latin typeface="Lato"/>
                <a:ea typeface="Lato"/>
                <a:cs typeface="Lato"/>
              </a:rPr>
              <a:t>Demo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664148-4434-850E-6FC0-9EB06850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1577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49E4E-BE6D-78B9-74A1-67A8DAA2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7D707C-04C1-592B-28E6-8A1F543F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D5099-404E-DEE8-30E8-161DA236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Evaluation Metrics</a:t>
            </a:r>
            <a:endParaRPr lang="en-US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93266-16FD-4C07-B3D6-308993999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984" y="1073389"/>
            <a:ext cx="11134436" cy="5412971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dirty="0"/>
              <a:t>+) Overall, the </a:t>
            </a:r>
            <a:r>
              <a:rPr lang="en-US" sz="1800" dirty="0" err="1"/>
              <a:t>EfficientNet</a:t>
            </a:r>
            <a:r>
              <a:rPr lang="en-US" sz="1800" dirty="0"/>
              <a:t>-based models perform better than </a:t>
            </a:r>
            <a:r>
              <a:rPr lang="en-US" sz="1800" dirty="0" err="1"/>
              <a:t>ResNet</a:t>
            </a:r>
            <a:r>
              <a:rPr lang="en-US" sz="1800" dirty="0"/>
              <a:t> base</a:t>
            </a:r>
          </a:p>
          <a:p>
            <a:pPr marL="0" indent="0" algn="just">
              <a:buNone/>
            </a:pPr>
            <a:r>
              <a:rPr lang="en-US" sz="1800" dirty="0"/>
              <a:t>+) The use of DOLG and DELF architecture increase the score of the base models</a:t>
            </a:r>
          </a:p>
          <a:p>
            <a:pPr marL="0" indent="0" algn="just">
              <a:buNone/>
            </a:pPr>
            <a:r>
              <a:rPr lang="en-US" sz="1800" dirty="0"/>
              <a:t>+) EfficientNet-B2 + DELF performs the best with a tradeoff of high computational need</a:t>
            </a:r>
            <a:r>
              <a:rPr lang="en-US" sz="2000" dirty="0"/>
              <a:t>	</a:t>
            </a:r>
            <a:endParaRPr lang="en-US" sz="2000" u="sng" dirty="0"/>
          </a:p>
        </p:txBody>
      </p:sp>
      <p:graphicFrame>
        <p:nvGraphicFramePr>
          <p:cNvPr id="7" name="Bảng 3">
            <a:extLst>
              <a:ext uri="{FF2B5EF4-FFF2-40B4-BE49-F238E27FC236}">
                <a16:creationId xmlns:a16="http://schemas.microsoft.com/office/drawing/2014/main" id="{9C0DA0B3-7AC4-1DCF-D6CE-7959B5064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049980"/>
              </p:ext>
            </p:extLst>
          </p:nvPr>
        </p:nvGraphicFramePr>
        <p:xfrm>
          <a:off x="2280817" y="2809356"/>
          <a:ext cx="8168636" cy="2621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647">
                  <a:extLst>
                    <a:ext uri="{9D8B030D-6E8A-4147-A177-3AD203B41FA5}">
                      <a16:colId xmlns:a16="http://schemas.microsoft.com/office/drawing/2014/main" val="3552008919"/>
                    </a:ext>
                  </a:extLst>
                </a:gridCol>
                <a:gridCol w="2811162">
                  <a:extLst>
                    <a:ext uri="{9D8B030D-6E8A-4147-A177-3AD203B41FA5}">
                      <a16:colId xmlns:a16="http://schemas.microsoft.com/office/drawing/2014/main" val="112984549"/>
                    </a:ext>
                  </a:extLst>
                </a:gridCol>
                <a:gridCol w="2113827">
                  <a:extLst>
                    <a:ext uri="{9D8B030D-6E8A-4147-A177-3AD203B41FA5}">
                      <a16:colId xmlns:a16="http://schemas.microsoft.com/office/drawing/2014/main" val="219823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Model</a:t>
                      </a:r>
                      <a:endParaRPr lang="vi-VN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Accuracy</a:t>
                      </a:r>
                      <a:endParaRPr lang="vi-VN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GAP </a:t>
                      </a:r>
                      <a:r>
                        <a:rPr lang="vi-VN" err="1"/>
                        <a:t>score</a:t>
                      </a:r>
                      <a:endParaRPr lang="vi-VN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55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ResNet50 pipeline1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0.9211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0.9025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9129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dirty="0"/>
                        <a:t>ResNet50 pipeline2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dirty="0"/>
                        <a:t>0.9088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0.9161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1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EfficientNet</a:t>
                      </a:r>
                      <a:r>
                        <a:rPr lang="en-US" dirty="0"/>
                        <a:t>-</a:t>
                      </a:r>
                      <a:r>
                        <a:rPr lang="vi-VN" dirty="0"/>
                        <a:t>B2 pipeline1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latin typeface="Arial"/>
                        </a:rPr>
                        <a:t>0.9700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latin typeface="Arial"/>
                        </a:rPr>
                        <a:t>0.9687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52307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dirty="0"/>
                        <a:t>EfficientNet</a:t>
                      </a:r>
                      <a:r>
                        <a:rPr lang="en-US" dirty="0"/>
                        <a:t>-</a:t>
                      </a:r>
                      <a:r>
                        <a:rPr lang="vi-VN" dirty="0"/>
                        <a:t>B2 pipeline2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latin typeface="Arial"/>
                        </a:rPr>
                        <a:t>0.9549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latin typeface="Arial"/>
                        </a:rPr>
                        <a:t>0.9527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45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ResNet50 + DOLG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0.9300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0.9320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82078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ctr"/>
                      <a:r>
                        <a:rPr lang="vi-VN" sz="2000" b="1" dirty="0"/>
                        <a:t>Efficient</a:t>
                      </a:r>
                      <a:r>
                        <a:rPr lang="en-US" sz="2000" b="1" dirty="0"/>
                        <a:t>-</a:t>
                      </a:r>
                      <a:r>
                        <a:rPr lang="vi-VN" sz="2000" b="1" dirty="0"/>
                        <a:t>B2 +DELF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000" b="1" i="0" u="none" strike="noStrike" noProof="0" dirty="0">
                          <a:latin typeface="Arial"/>
                        </a:rPr>
                        <a:t>0.9845</a:t>
                      </a:r>
                      <a:endParaRPr lang="vi-V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000" b="1" i="0" u="none" strike="noStrike" noProof="0" dirty="0">
                          <a:latin typeface="Arial"/>
                        </a:rPr>
                        <a:t>0.9832</a:t>
                      </a:r>
                      <a:endParaRPr lang="vi-V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01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521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53E69-6C6D-5567-7599-EC5981987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E551B-6817-EF82-69AF-600B8796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71FB3F-7B63-6143-4131-D08946D1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736" y="3400543"/>
            <a:ext cx="5034528" cy="44809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>
                <a:latin typeface="Lato"/>
                <a:ea typeface="Lato"/>
                <a:cs typeface="Lato"/>
              </a:rPr>
              <a:t>Results</a:t>
            </a:r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5D77D-96B3-A6F2-AD31-5E367653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3420700"/>
            <a:ext cx="5149943" cy="2723361"/>
          </a:xfrm>
          <a:prstGeom prst="rect">
            <a:avLst/>
          </a:prstGeom>
        </p:spPr>
      </p:pic>
      <p:pic>
        <p:nvPicPr>
          <p:cNvPr id="9" name="Picture 8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27C0C76B-5370-D10E-FEB6-389F5C21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97" y="801303"/>
            <a:ext cx="5294197" cy="2823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750E25-FBA6-6378-23A7-92E6AF3C7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155" y="3627615"/>
            <a:ext cx="5154675" cy="259457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12ABCA-308E-BAA6-7E28-D9C6208891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2736" y="1046730"/>
            <a:ext cx="5317886" cy="258282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sz="1800" b="1" dirty="0">
                <a:latin typeface="Lato"/>
                <a:ea typeface="Lato"/>
                <a:cs typeface="Lato"/>
              </a:rPr>
              <a:t>Pipeline 1 is better than Pipeline 2</a:t>
            </a:r>
            <a:r>
              <a:rPr lang="en-GB" sz="1800" dirty="0">
                <a:latin typeface="Lato"/>
                <a:ea typeface="Lato"/>
                <a:cs typeface="Lato"/>
              </a:rPr>
              <a:t> may be because:</a:t>
            </a:r>
            <a:endParaRPr lang="en-GB" sz="1800" dirty="0"/>
          </a:p>
          <a:p>
            <a:r>
              <a:rPr lang="en-GB" sz="1800" b="1" dirty="0">
                <a:latin typeface="Arial"/>
                <a:ea typeface="Lato"/>
                <a:cs typeface="Arial"/>
              </a:rPr>
              <a:t>Sharpen</a:t>
            </a:r>
            <a:r>
              <a:rPr lang="en-GB" sz="1800" dirty="0">
                <a:latin typeface="Arial"/>
                <a:ea typeface="Lato"/>
                <a:cs typeface="Arial"/>
              </a:rPr>
              <a:t> reduces blur (Laplacian variance).</a:t>
            </a:r>
            <a:endParaRPr lang="en-GB" sz="1800" dirty="0">
              <a:latin typeface="Arial"/>
              <a:cs typeface="Arial"/>
            </a:endParaRPr>
          </a:p>
          <a:p>
            <a:r>
              <a:rPr lang="en-GB" sz="1800" b="1" dirty="0">
                <a:latin typeface="Arial"/>
                <a:ea typeface="Lato"/>
                <a:cs typeface="Arial"/>
              </a:rPr>
              <a:t>CLAHE + HSV</a:t>
            </a:r>
            <a:r>
              <a:rPr lang="en-GB" sz="1800" dirty="0">
                <a:latin typeface="Arial"/>
                <a:ea typeface="Lato"/>
                <a:cs typeface="Arial"/>
              </a:rPr>
              <a:t> improve contrast and </a:t>
            </a:r>
            <a:r>
              <a:rPr lang="en-GB" sz="1800" dirty="0" err="1">
                <a:latin typeface="Arial"/>
                <a:ea typeface="Lato"/>
                <a:cs typeface="Arial"/>
              </a:rPr>
              <a:t>color</a:t>
            </a:r>
            <a:r>
              <a:rPr lang="en-GB" sz="1800" dirty="0">
                <a:latin typeface="Arial"/>
                <a:ea typeface="Lato"/>
                <a:cs typeface="Arial"/>
              </a:rPr>
              <a:t>.</a:t>
            </a:r>
            <a:endParaRPr lang="en-GB" sz="1800" dirty="0">
              <a:latin typeface="Arial"/>
              <a:cs typeface="Arial"/>
            </a:endParaRPr>
          </a:p>
          <a:p>
            <a:r>
              <a:rPr lang="en-GB" sz="1800" b="1" dirty="0">
                <a:latin typeface="Arial"/>
                <a:ea typeface="Lato"/>
                <a:cs typeface="Arial"/>
              </a:rPr>
              <a:t>No compression</a:t>
            </a:r>
            <a:r>
              <a:rPr lang="en-GB" sz="1800" dirty="0">
                <a:latin typeface="Arial"/>
                <a:ea typeface="Lato"/>
                <a:cs typeface="Arial"/>
              </a:rPr>
              <a:t>, quality preserved.</a:t>
            </a:r>
            <a:endParaRPr lang="en-GB" sz="1800" dirty="0">
              <a:latin typeface="Arial"/>
              <a:cs typeface="Arial"/>
            </a:endParaRP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9B23604-5D87-4504-24AD-52F3C49BFFB5}"/>
              </a:ext>
            </a:extLst>
          </p:cNvPr>
          <p:cNvSpPr txBox="1">
            <a:spLocks/>
          </p:cNvSpPr>
          <p:nvPr/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r>
              <a:rPr lang="en-US">
                <a:latin typeface="Lato"/>
                <a:ea typeface="Lato"/>
                <a:cs typeface="Lato"/>
              </a:rPr>
              <a:t>Results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49759C18-C47B-C4C4-29CF-A07E9BB5766E}"/>
                  </a:ext>
                </a:extLst>
              </p14:cNvPr>
              <p14:cNvContentPartPr/>
              <p14:nvPr/>
            </p14:nvContentPartPr>
            <p14:xfrm>
              <a:off x="12681121" y="1189337"/>
              <a:ext cx="15445" cy="15445"/>
            </p14:xfrm>
          </p:contentPart>
        </mc:Choice>
        <mc:Fallback xmlns=""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49759C18-C47B-C4C4-29CF-A07E9BB576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16767" y="432532"/>
                <a:ext cx="142866" cy="154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5864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5642B-D0DB-E615-8215-C367AECDD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D1C115-4951-ACB4-7CF8-99D6A09A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F80CBB-A410-CED1-109C-EC7A1B70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Handling Out-of-Distribution (OOD) Images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509B2-B901-5966-F82C-66CD55BB9F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Issue: </a:t>
            </a:r>
            <a:r>
              <a:rPr lang="en-US" sz="1800" dirty="0">
                <a:latin typeface="Lato"/>
                <a:ea typeface="Lato"/>
                <a:cs typeface="Lato"/>
              </a:rPr>
              <a:t>The models are trained under the assumption that every input image contains a landmark—possibly occupying only a small portion of the image. However, in real-world scenarios, this assumption may not always hold true. Models may produce over-confident predictions for unknown object not appear in train dataset</a:t>
            </a:r>
          </a:p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Problem statement</a:t>
            </a:r>
            <a:r>
              <a:rPr lang="en-US" sz="1800" dirty="0">
                <a:latin typeface="Lato"/>
                <a:ea typeface="Lato"/>
                <a:cs typeface="Lato"/>
              </a:rPr>
              <a:t>: To address this challenge, we propose a robust landmark recognition pipeline that can detect the absence of known landmarks and reduce false confidence in the presence of unfamiliar visual data.</a:t>
            </a:r>
            <a:endParaRPr lang="vi-VN" sz="1800" dirty="0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Our solutions:  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1) Add a</a:t>
            </a:r>
            <a:r>
              <a:rPr lang="en-US" sz="1800" b="1" dirty="0">
                <a:latin typeface="Lato"/>
                <a:ea typeface="Lato"/>
                <a:cs typeface="Lato"/>
              </a:rPr>
              <a:t> </a:t>
            </a:r>
            <a:r>
              <a:rPr lang="en-US" sz="1800" dirty="0">
                <a:latin typeface="Lato"/>
                <a:ea typeface="Lato"/>
                <a:cs typeface="Lato"/>
              </a:rPr>
              <a:t>Binary Classifier for Landmark Detection layer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E0E0E"/>
                </a:solidFill>
                <a:latin typeface="Lato"/>
                <a:ea typeface="Lato"/>
                <a:cs typeface="Lato"/>
              </a:rPr>
              <a:t>2) Add an ODIN (Out-of-Distribution detector for Neural networks</a:t>
            </a:r>
            <a:endParaRPr lang="en-US" sz="1800" dirty="0">
              <a:solidFill>
                <a:srgbClr val="0E0E0E"/>
              </a:solidFill>
            </a:endParaRPr>
          </a:p>
          <a:p>
            <a:pPr marL="0" indent="0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3) Feature Matching via Cosine Similarity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5" name="Hình ảnh 4" descr="Landmark Recognition | ML Kit for Firebase">
            <a:extLst>
              <a:ext uri="{FF2B5EF4-FFF2-40B4-BE49-F238E27FC236}">
                <a16:creationId xmlns:a16="http://schemas.microsoft.com/office/drawing/2014/main" id="{B03F299E-0D57-720E-614F-060C4BE3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66" y="4046214"/>
            <a:ext cx="4007836" cy="22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72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6E481-1BFC-487F-8DCD-C5C755FD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D6FF75-CA17-3325-DE70-B1103C65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D008F9-5735-AB95-862D-E6274E78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Handling Out-of-Distribution (OOD) Images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19B89-7471-B589-48D1-B8FBA371A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Non-landmark images: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endParaRPr lang="en-US" sz="1800" dirty="0"/>
          </a:p>
          <a:p>
            <a:pPr marL="285750" indent="-285750"/>
            <a:r>
              <a:rPr lang="en-US" sz="1800" dirty="0">
                <a:latin typeface="Lato"/>
                <a:ea typeface="Lato"/>
                <a:cs typeface="Lato"/>
              </a:rPr>
              <a:t>We combine images from 3 sources 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+)</a:t>
            </a:r>
            <a:r>
              <a:rPr lang="en-US" sz="1800" b="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Caltech101:</a:t>
            </a: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9,146 images across 101 object categories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+)</a:t>
            </a:r>
            <a:r>
              <a:rPr lang="en-US" sz="1800" b="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CelebA</a:t>
            </a:r>
            <a:r>
              <a:rPr lang="en-US" sz="1800" b="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10,000 images of celebrity faces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+) </a:t>
            </a:r>
            <a:r>
              <a:rPr lang="en-US" sz="1800" b="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SUN397: </a:t>
            </a: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14 scene categories, 700 images (art school, </a:t>
            </a:r>
            <a:r>
              <a:rPr lang="en-US" sz="18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bakery_shop</a:t>
            </a: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, </a:t>
            </a:r>
            <a:r>
              <a:rPr lang="en-US" sz="180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street,etc</a:t>
            </a: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) </a:t>
            </a:r>
            <a:endParaRPr lang="en-US" dirty="0"/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Total:</a:t>
            </a: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19783 landmark images (About 70 images/landmark) along with 19380 non-landmark images</a:t>
            </a:r>
            <a:endParaRPr lang="en-US" dirty="0"/>
          </a:p>
          <a:p>
            <a:pPr marL="0" indent="0">
              <a:buNone/>
            </a:pPr>
            <a:endParaRPr lang="en-US" sz="1800">
              <a:solidFill>
                <a:srgbClr val="0E0E0E"/>
              </a:solidFill>
            </a:endParaRPr>
          </a:p>
          <a:p>
            <a:endParaRPr lang="en-US" sz="1800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342900" indent="-342900"/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  <a:p>
            <a:pPr marL="0" indent="0" algn="just">
              <a:buNone/>
            </a:pPr>
            <a:endParaRPr lang="en-US" sz="200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170156C-BB94-F641-4ED3-D2E7C1BAB6BE}"/>
              </a:ext>
            </a:extLst>
          </p:cNvPr>
          <p:cNvSpPr txBox="1"/>
          <p:nvPr/>
        </p:nvSpPr>
        <p:spPr>
          <a:xfrm>
            <a:off x="1865977" y="5776793"/>
            <a:ext cx="14886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dirty="0">
                <a:latin typeface="Lato"/>
                <a:ea typeface="Lato"/>
                <a:cs typeface="Arial"/>
              </a:rPr>
              <a:t>Caltech101</a:t>
            </a:r>
            <a:endParaRPr lang="vi-VN" dirty="0">
              <a:latin typeface="Lato"/>
              <a:ea typeface="Lato"/>
            </a:endParaRPr>
          </a:p>
        </p:txBody>
      </p:sp>
      <p:pic>
        <p:nvPicPr>
          <p:cNvPr id="7" name="Hình ảnh 6" descr="Ảnh có chứa đồ điện tử, Camera &amp;#38; ống kính, Dụng cụ quang học, Máy ảnh phim&#10;&#10;Nội dung do AI tạo ra có thể không chính xác.">
            <a:extLst>
              <a:ext uri="{FF2B5EF4-FFF2-40B4-BE49-F238E27FC236}">
                <a16:creationId xmlns:a16="http://schemas.microsoft.com/office/drawing/2014/main" id="{0CFD10FD-DED6-3A9C-2702-E6DA9E00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21" y="4161941"/>
            <a:ext cx="4756365" cy="1414220"/>
          </a:xfrm>
          <a:prstGeom prst="rect">
            <a:avLst/>
          </a:prstGeom>
        </p:spPr>
      </p:pic>
      <p:pic>
        <p:nvPicPr>
          <p:cNvPr id="8" name="Hình ảnh 7" descr="Ảnh có chứa Mặt người, ảnh ghép tổng hợp, cười, người&#10;&#10;Nội dung do AI tạo ra có thể không chính xác.">
            <a:extLst>
              <a:ext uri="{FF2B5EF4-FFF2-40B4-BE49-F238E27FC236}">
                <a16:creationId xmlns:a16="http://schemas.microsoft.com/office/drawing/2014/main" id="{52347329-AE7F-2097-2751-ED6D8A25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14" y="3155415"/>
            <a:ext cx="2595158" cy="2582243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E0E1D12-545B-F14E-CF60-EF8DAC523173}"/>
              </a:ext>
            </a:extLst>
          </p:cNvPr>
          <p:cNvSpPr txBox="1"/>
          <p:nvPr/>
        </p:nvSpPr>
        <p:spPr>
          <a:xfrm>
            <a:off x="5744705" y="5783451"/>
            <a:ext cx="2743200" cy="384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50" dirty="0" err="1">
                <a:latin typeface="Lato"/>
              </a:rPr>
              <a:t>CelebA</a:t>
            </a:r>
            <a:endParaRPr lang="vi-VN" dirty="0" err="1"/>
          </a:p>
        </p:txBody>
      </p:sp>
      <p:pic>
        <p:nvPicPr>
          <p:cNvPr id="10" name="Hình ảnh 9" descr="Ảnh có chứa văn bản, ảnh ghép tổng hợp, ảnh chụp màn hình, ngoài trời&#10;&#10;Nội dung do AI tạo ra có thể không chính xác.">
            <a:extLst>
              <a:ext uri="{FF2B5EF4-FFF2-40B4-BE49-F238E27FC236}">
                <a16:creationId xmlns:a16="http://schemas.microsoft.com/office/drawing/2014/main" id="{DAF48DE2-939D-6177-A286-0B9E90463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3276600"/>
            <a:ext cx="3607254" cy="2468336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55C324A-36A4-52AE-F2B2-B71FD8903E24}"/>
              </a:ext>
            </a:extLst>
          </p:cNvPr>
          <p:cNvSpPr txBox="1"/>
          <p:nvPr/>
        </p:nvSpPr>
        <p:spPr>
          <a:xfrm>
            <a:off x="9160329" y="5785757"/>
            <a:ext cx="2743200" cy="377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850" dirty="0">
                <a:latin typeface="Lato"/>
              </a:rPr>
              <a:t>SUN397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15902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1193F-0454-E3CD-FD51-82CA97636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EC509-FB4F-E65A-AA41-8DCD0EC9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6E7EF1-6FAF-9068-5780-388B3FEA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Handling Out-of-Distribution (OOD) Images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6F40F-E6BC-B0D7-9ED9-EE44F427FD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Binary Classifier for Landmark Detection</a:t>
            </a:r>
            <a:endParaRPr lang="en-US" sz="1800" b="1" dirty="0"/>
          </a:p>
          <a:p>
            <a:pPr algn="just"/>
            <a:r>
              <a:rPr lang="en-US" sz="1800" dirty="0">
                <a:latin typeface="Lato"/>
                <a:ea typeface="Lato"/>
                <a:cs typeface="Lato"/>
              </a:rPr>
              <a:t>Introduce a </a:t>
            </a:r>
            <a:r>
              <a:rPr lang="en-US" sz="1800" dirty="0" err="1">
                <a:latin typeface="Lato"/>
                <a:ea typeface="Lato"/>
                <a:cs typeface="Lato"/>
              </a:rPr>
              <a:t>MobileNet</a:t>
            </a:r>
            <a:r>
              <a:rPr lang="en-US" sz="1800" dirty="0">
                <a:latin typeface="Lato"/>
                <a:ea typeface="Lato"/>
                <a:cs typeface="Lato"/>
              </a:rPr>
              <a:t> classifier to first predict the presence or absence of a known landmark in an image before making fine-grained landmark predictions.</a:t>
            </a:r>
          </a:p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Input: 20000 images containing landmark and 20000 images that doesn't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Output: Label 1/0 whether the image contains a landmark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=&gt; We want the model to capture some basic features of landmark/non-landmark images</a:t>
            </a:r>
          </a:p>
          <a:p>
            <a:pPr marL="342900" indent="-342900"/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E0E0E"/>
              </a:solidFill>
            </a:endParaRPr>
          </a:p>
          <a:p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7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83F56D8-2F93-5C2E-87C0-D4D88323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1" y="4058097"/>
            <a:ext cx="10680916" cy="17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60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8EB12-F947-16F9-80A0-5CFD4AC05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B04DF4-692B-F69E-A68D-01A4C29F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BCE40-630B-3A93-A807-D2FF3DAA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Handling Out-of-Distribution (OOD) Images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333F3-3627-D304-3370-2DC127D05B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Binary Classifier for Landmark Detection</a:t>
            </a:r>
            <a:endParaRPr lang="en-US" sz="1800" b="1" dirty="0"/>
          </a:p>
          <a:p>
            <a:pPr algn="just"/>
            <a:r>
              <a:rPr lang="en-US" sz="1800" dirty="0">
                <a:latin typeface="Lato"/>
                <a:ea typeface="Lato"/>
                <a:cs typeface="Lato"/>
              </a:rPr>
              <a:t>Introduce a </a:t>
            </a:r>
            <a:r>
              <a:rPr lang="en-US" sz="1800" dirty="0" err="1">
                <a:latin typeface="Lato"/>
                <a:ea typeface="Lato"/>
                <a:cs typeface="Lato"/>
              </a:rPr>
              <a:t>MobileNet</a:t>
            </a:r>
            <a:r>
              <a:rPr lang="en-US" sz="1800" dirty="0">
                <a:latin typeface="Lato"/>
                <a:ea typeface="Lato"/>
                <a:cs typeface="Lato"/>
              </a:rPr>
              <a:t> classifier to first predict the presence or absence of a known landmark in an image before making fine-grained landmark predictions.</a:t>
            </a:r>
          </a:p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Input: 20000 images containing landmark and 20000 images that doesn't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Output: Label 1/0 whether the image contains a landmark</a:t>
            </a:r>
          </a:p>
          <a:p>
            <a:pPr marL="0" indent="0">
              <a:buNone/>
            </a:pPr>
            <a:endParaRPr lang="en-US" sz="1100" dirty="0">
              <a:latin typeface="Consolas"/>
              <a:ea typeface="Lato"/>
              <a:cs typeface="Lato"/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E0E0E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5" name="Hình ảnh 4" descr="Ảnh có chứa hàng, Sơ đồ, ảnh chụp màn hình, biểu đồ&#10;&#10;Nội dung do AI tạo ra có thể không chính xác.">
            <a:extLst>
              <a:ext uri="{FF2B5EF4-FFF2-40B4-BE49-F238E27FC236}">
                <a16:creationId xmlns:a16="http://schemas.microsoft.com/office/drawing/2014/main" id="{DB979DCB-29E8-5A39-6EA0-DB57078D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3020675"/>
            <a:ext cx="4038600" cy="3352800"/>
          </a:xfrm>
          <a:prstGeom prst="rect">
            <a:avLst/>
          </a:prstGeom>
        </p:spPr>
      </p:pic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8934338E-A2D3-8A34-C387-E99B3D48D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677700"/>
              </p:ext>
            </p:extLst>
          </p:nvPr>
        </p:nvGraphicFramePr>
        <p:xfrm>
          <a:off x="156691" y="3369564"/>
          <a:ext cx="4151830" cy="1976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915">
                  <a:extLst>
                    <a:ext uri="{9D8B030D-6E8A-4147-A177-3AD203B41FA5}">
                      <a16:colId xmlns:a16="http://schemas.microsoft.com/office/drawing/2014/main" val="2787960106"/>
                    </a:ext>
                  </a:extLst>
                </a:gridCol>
                <a:gridCol w="2075915">
                  <a:extLst>
                    <a:ext uri="{9D8B030D-6E8A-4147-A177-3AD203B41FA5}">
                      <a16:colId xmlns:a16="http://schemas.microsoft.com/office/drawing/2014/main" val="4205863347"/>
                    </a:ext>
                  </a:extLst>
                </a:gridCol>
              </a:tblGrid>
              <a:tr h="395235"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229003"/>
                  </a:ext>
                </a:extLst>
              </a:tr>
              <a:tr h="395235"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0.8915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679235"/>
                  </a:ext>
                </a:extLst>
              </a:tr>
              <a:tr h="395235"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0.8492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271416"/>
                  </a:ext>
                </a:extLst>
              </a:tr>
              <a:tr h="395235">
                <a:tc>
                  <a:txBody>
                    <a:bodyPr/>
                    <a:lstStyle/>
                    <a:p>
                      <a:pPr algn="ctr"/>
                      <a:r>
                        <a:rPr lang="vi-VN" err="1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0.9520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445183"/>
                  </a:ext>
                </a:extLst>
              </a:tr>
              <a:tr h="395235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F1Score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0.8977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05352"/>
                  </a:ext>
                </a:extLst>
              </a:tr>
            </a:tbl>
          </a:graphicData>
        </a:graphic>
      </p:graphicFrame>
      <p:pic>
        <p:nvPicPr>
          <p:cNvPr id="8" name="Hình ảnh 7" descr="Ảnh có chứa ảnh chụp màn hình, văn bản, Hình chữ nhật, hình vuông&#10;&#10;Nội dung do AI tạo ra có thể không chính xác.">
            <a:extLst>
              <a:ext uri="{FF2B5EF4-FFF2-40B4-BE49-F238E27FC236}">
                <a16:creationId xmlns:a16="http://schemas.microsoft.com/office/drawing/2014/main" id="{88F4F395-EABA-C0E3-BA0C-8D578C27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06" y="3148494"/>
            <a:ext cx="32670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87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7AA8-09BC-CB4B-DF91-295D195C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5C44A-9B81-0C1E-87CE-45A41AC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BEDDF-BC3F-2404-B038-CF3B990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Handling Out-of-Distribution (OOD) Images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5DFB9-3BF0-8124-0B36-2EA18DFFC0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51956"/>
            <a:ext cx="11320272" cy="4818888"/>
          </a:xfrm>
        </p:spPr>
        <p:txBody>
          <a:bodyPr lIns="91440" tIns="45720" rIns="91440" bIns="45720" anchor="t"/>
          <a:lstStyle/>
          <a:p>
            <a:pPr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Out-of-Distribution Detector for Neural Networks</a:t>
            </a:r>
            <a:endParaRPr lang="en-US" b="1" dirty="0"/>
          </a:p>
          <a:p>
            <a:r>
              <a:rPr lang="en-US" sz="1800" b="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ODIN (Out-of-Distribution </a:t>
            </a: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detector for Neural networks) is a method designed to detect whether an input image is </a:t>
            </a:r>
            <a:r>
              <a:rPr lang="en-US" sz="1800" b="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in-distribution (ID)</a:t>
            </a: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(i.e. from the same domain as the training data) or </a:t>
            </a:r>
            <a:r>
              <a:rPr lang="en-US" sz="1800" b="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out-of-distribution (OOD)</a:t>
            </a: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(i.e. something the model hasn’t seen before). 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ODIN enhances the </a:t>
            </a:r>
            <a:r>
              <a:rPr lang="en-US" sz="1800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softmax</a:t>
            </a: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output of a neural network to </a:t>
            </a:r>
            <a:r>
              <a:rPr lang="en-US" sz="1800" b="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amplify the separation</a:t>
            </a:r>
            <a:r>
              <a:rPr lang="en-US" sz="1800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between in-distribution and out-of-distribution samples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sz="1800" dirty="0">
                <a:latin typeface="Lato"/>
                <a:ea typeface="Lato"/>
                <a:cs typeface="Lato"/>
              </a:rPr>
              <a:t>The ODIN score is the </a:t>
            </a:r>
            <a:r>
              <a:rPr lang="en-US" sz="1800" b="1" dirty="0">
                <a:latin typeface="Lato"/>
                <a:ea typeface="Lato"/>
                <a:cs typeface="Lato"/>
              </a:rPr>
              <a:t>maximum </a:t>
            </a:r>
            <a:r>
              <a:rPr lang="en-US" sz="1800" b="1" dirty="0" err="1">
                <a:latin typeface="Lato"/>
                <a:ea typeface="Lato"/>
                <a:cs typeface="Lato"/>
              </a:rPr>
              <a:t>softmax</a:t>
            </a:r>
            <a:r>
              <a:rPr lang="en-US" sz="1800" b="1" dirty="0">
                <a:latin typeface="Lato"/>
                <a:ea typeface="Lato"/>
                <a:cs typeface="Lato"/>
              </a:rPr>
              <a:t> probability</a:t>
            </a:r>
            <a:r>
              <a:rPr lang="en-US" sz="1800" dirty="0">
                <a:latin typeface="Lato"/>
                <a:ea typeface="Lato"/>
                <a:cs typeface="Lato"/>
              </a:rPr>
              <a:t> of a neural network’s output after applying two tweaks: Temperature Scaling (T) and Input Perturbation (ε)</a:t>
            </a:r>
            <a:endParaRPr lang="en-US" sz="1800" dirty="0"/>
          </a:p>
          <a:p>
            <a:pPr>
              <a:buFont typeface="Arial"/>
              <a:buChar char="•"/>
            </a:pPr>
            <a:r>
              <a:rPr lang="en-US" sz="1800" b="1" dirty="0">
                <a:latin typeface="Lato"/>
                <a:ea typeface="Lato"/>
                <a:cs typeface="Lato"/>
              </a:rPr>
              <a:t>In-Distribution samples</a:t>
            </a:r>
            <a:r>
              <a:rPr lang="en-US" sz="1800" dirty="0">
                <a:latin typeface="Lato"/>
                <a:ea typeface="Lato"/>
                <a:cs typeface="Lato"/>
              </a:rPr>
              <a:t> tend to have higher </a:t>
            </a:r>
            <a:r>
              <a:rPr lang="en-US" sz="1800" dirty="0" err="1">
                <a:latin typeface="Lato"/>
                <a:ea typeface="Lato"/>
                <a:cs typeface="Lato"/>
              </a:rPr>
              <a:t>softmax</a:t>
            </a:r>
            <a:r>
              <a:rPr lang="en-US" sz="1800" dirty="0">
                <a:latin typeface="Lato"/>
                <a:ea typeface="Lato"/>
                <a:cs typeface="Lato"/>
              </a:rPr>
              <a:t> confidence (i.e., higher ODIN scores), while </a:t>
            </a:r>
            <a:r>
              <a:rPr lang="en-US" sz="1800" b="1" dirty="0" err="1">
                <a:latin typeface="Lato"/>
                <a:ea typeface="Lato"/>
                <a:cs typeface="Lato"/>
              </a:rPr>
              <a:t>Out-Of</a:t>
            </a:r>
            <a:r>
              <a:rPr lang="en-US" sz="1800" b="1" dirty="0">
                <a:latin typeface="Lato"/>
                <a:ea typeface="Lato"/>
                <a:cs typeface="Lato"/>
              </a:rPr>
              <a:t> -Distribution samples</a:t>
            </a:r>
            <a:r>
              <a:rPr lang="en-US" sz="1800" dirty="0">
                <a:latin typeface="Lato"/>
                <a:ea typeface="Lato"/>
                <a:cs typeface="Lato"/>
              </a:rPr>
              <a:t> have more uniform, uncertain outputs (i.e., lower ODIN scores)."</a:t>
            </a:r>
            <a:endParaRPr lang="en-US" sz="1800" b="1" dirty="0"/>
          </a:p>
          <a:p>
            <a:pPr>
              <a:buFont typeface="Arial"/>
              <a:buChar char="•"/>
            </a:pPr>
            <a:endParaRPr lang="en-US" sz="1800" dirty="0"/>
          </a:p>
          <a:p>
            <a:pPr>
              <a:buFont typeface="Arial"/>
              <a:buChar char="•"/>
            </a:pPr>
            <a:endParaRPr lang="en-US" sz="1800" dirty="0"/>
          </a:p>
          <a:p>
            <a:pPr>
              <a:buFont typeface="Arial"/>
              <a:buChar char="•"/>
            </a:pPr>
            <a:endParaRPr lang="en-US" sz="1800" dirty="0"/>
          </a:p>
          <a:p>
            <a:pPr>
              <a:buFont typeface="Arial"/>
              <a:buChar char="•"/>
            </a:pPr>
            <a:endParaRPr lang="en-US" sz="1800" dirty="0"/>
          </a:p>
          <a:p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6" name="Picture 5" descr="A red rectangle with black text&#10;&#10;AI-generated content may be incorrect.">
            <a:extLst>
              <a:ext uri="{FF2B5EF4-FFF2-40B4-BE49-F238E27FC236}">
                <a16:creationId xmlns:a16="http://schemas.microsoft.com/office/drawing/2014/main" id="{3B4D3644-97C8-F918-D4C5-B8F43594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" y="4233838"/>
            <a:ext cx="12192000" cy="804110"/>
          </a:xfrm>
          <a:prstGeom prst="rect">
            <a:avLst/>
          </a:prstGeom>
        </p:spPr>
      </p:pic>
      <p:pic>
        <p:nvPicPr>
          <p:cNvPr id="9" name="Picture 4" descr="A colorful rectangle with black text&#10;&#10;AI-generated content may be incorrect.">
            <a:extLst>
              <a:ext uri="{FF2B5EF4-FFF2-40B4-BE49-F238E27FC236}">
                <a16:creationId xmlns:a16="http://schemas.microsoft.com/office/drawing/2014/main" id="{B8D910E5-12BE-A980-6C9A-6D08A8C4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8" y="5099381"/>
            <a:ext cx="12192000" cy="93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87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FBB3D-037C-D96C-C816-720763C11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C0A77-AED8-1883-1B13-B15FADA2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8095C9-AC3A-6F51-F410-82853994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Handling Out-of-Distribution (OOD) Images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9FCBA-9441-1549-3FD5-044E78D918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Out-of-Distribution Detector for Neural Networks</a:t>
            </a:r>
            <a:endParaRPr lang="en-US" b="1" dirty="0"/>
          </a:p>
          <a:p>
            <a:pPr>
              <a:buFont typeface="Arial,Sans-Serif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Scoring</a:t>
            </a:r>
            <a:r>
              <a:rPr lang="en-US" sz="1800" dirty="0">
                <a:latin typeface="Lato"/>
                <a:ea typeface="Lato"/>
                <a:cs typeface="Lato"/>
              </a:rPr>
              <a:t>: The max </a:t>
            </a:r>
            <a:r>
              <a:rPr lang="en-US" sz="1800" dirty="0" err="1">
                <a:latin typeface="Lato"/>
                <a:ea typeface="Lato"/>
                <a:cs typeface="Lato"/>
              </a:rPr>
              <a:t>softmax</a:t>
            </a:r>
            <a:r>
              <a:rPr lang="en-US" sz="1800" dirty="0">
                <a:latin typeface="Lato"/>
                <a:ea typeface="Lato"/>
                <a:cs typeface="Lato"/>
              </a:rPr>
              <a:t> probability of the perturbed input is used as a confidence score</a:t>
            </a:r>
          </a:p>
          <a:p>
            <a:pPr>
              <a:buFont typeface="Arial,Sans-Serif"/>
              <a:buChar char="•"/>
            </a:pPr>
            <a:r>
              <a:rPr lang="en-US" sz="1800" dirty="0">
                <a:latin typeface="Lato"/>
                <a:ea typeface="Lato"/>
                <a:cs typeface="Lato"/>
              </a:rPr>
              <a:t>Do </a:t>
            </a:r>
            <a:r>
              <a:rPr lang="en-US" sz="1800" dirty="0" err="1">
                <a:latin typeface="Lato"/>
                <a:ea typeface="Lato"/>
                <a:cs typeface="Lato"/>
              </a:rPr>
              <a:t>gridSearch</a:t>
            </a:r>
            <a:r>
              <a:rPr lang="en-US" sz="1800" dirty="0">
                <a:latin typeface="Lato"/>
                <a:ea typeface="Lato"/>
                <a:cs typeface="Lato"/>
              </a:rPr>
              <a:t> on hyperparameters (temperature and epsilon) to find the best threshold value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=&gt; Optimal threshold value (Youden's J): 0.6451</a:t>
            </a:r>
            <a:endParaRPr lang="en-US" sz="1800" dirty="0"/>
          </a:p>
          <a:p>
            <a:pPr>
              <a:buFont typeface="Arial"/>
              <a:buChar char="•"/>
            </a:pPr>
            <a:endParaRPr lang="en-US" sz="1800" dirty="0"/>
          </a:p>
          <a:p>
            <a:pPr>
              <a:buFont typeface="Arial"/>
              <a:buChar char="•"/>
            </a:pPr>
            <a:endParaRPr lang="en-US" sz="1800" dirty="0"/>
          </a:p>
          <a:p>
            <a:pPr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0B2AFF88-77C1-6041-9D61-E7CECF28A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9814"/>
              </p:ext>
            </p:extLst>
          </p:nvPr>
        </p:nvGraphicFramePr>
        <p:xfrm>
          <a:off x="692311" y="3431011"/>
          <a:ext cx="4151834" cy="19307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75917">
                  <a:extLst>
                    <a:ext uri="{9D8B030D-6E8A-4147-A177-3AD203B41FA5}">
                      <a16:colId xmlns:a16="http://schemas.microsoft.com/office/drawing/2014/main" val="1776970432"/>
                    </a:ext>
                  </a:extLst>
                </a:gridCol>
                <a:gridCol w="2075917">
                  <a:extLst>
                    <a:ext uri="{9D8B030D-6E8A-4147-A177-3AD203B41FA5}">
                      <a16:colId xmlns:a16="http://schemas.microsoft.com/office/drawing/2014/main" val="1998964395"/>
                    </a:ext>
                  </a:extLst>
                </a:gridCol>
              </a:tblGrid>
              <a:tr h="324364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b="1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Metrics</a:t>
                      </a:r>
                      <a:endParaRPr lang="vi-VN" b="1" err="1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b="1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Value</a:t>
                      </a:r>
                      <a:endParaRPr lang="vi-VN" b="1" err="1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801093"/>
                  </a:ext>
                </a:extLst>
              </a:tr>
              <a:tr h="40159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err="1">
                          <a:effectLst/>
                          <a:latin typeface="Arial"/>
                        </a:rPr>
                        <a:t>Accuracy</a:t>
                      </a:r>
                      <a:endParaRPr lang="vi-VN" err="1">
                        <a:effectLst/>
                        <a:latin typeface="Arial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Arial"/>
                        </a:rPr>
                        <a:t>0.54</a:t>
                      </a:r>
                      <a:endParaRPr lang="vi-VN" dirty="0">
                        <a:effectLst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278376"/>
                  </a:ext>
                </a:extLst>
              </a:tr>
              <a:tr h="40159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err="1">
                          <a:effectLst/>
                          <a:latin typeface="Arial"/>
                        </a:rPr>
                        <a:t>Precision</a:t>
                      </a:r>
                      <a:endParaRPr lang="vi-VN" err="1">
                        <a:effectLst/>
                        <a:latin typeface="Arial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Arial"/>
                        </a:rPr>
                        <a:t>0.54</a:t>
                      </a:r>
                      <a:endParaRPr lang="vi-VN" dirty="0">
                        <a:effectLst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836158"/>
                  </a:ext>
                </a:extLst>
              </a:tr>
              <a:tr h="40159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err="1">
                          <a:effectLst/>
                          <a:latin typeface="Arial"/>
                        </a:rPr>
                        <a:t>Recall</a:t>
                      </a:r>
                      <a:endParaRPr lang="vi-VN" err="1">
                        <a:effectLst/>
                        <a:latin typeface="Arial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Arial"/>
                        </a:rPr>
                        <a:t>0.55</a:t>
                      </a: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439603"/>
                  </a:ext>
                </a:extLst>
              </a:tr>
              <a:tr h="40159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Arial"/>
                        </a:rPr>
                        <a:t>F1Score</a:t>
                      </a:r>
                      <a:endParaRPr lang="vi-VN" dirty="0">
                        <a:effectLst/>
                        <a:latin typeface="Arial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Arial"/>
                        </a:rPr>
                        <a:t>0.54</a:t>
                      </a:r>
                      <a:endParaRPr lang="vi-VN" dirty="0">
                        <a:effectLst/>
                        <a:latin typeface="Arial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124945"/>
                  </a:ext>
                </a:extLst>
              </a:tr>
            </a:tbl>
          </a:graphicData>
        </a:graphic>
      </p:graphicFrame>
      <p:pic>
        <p:nvPicPr>
          <p:cNvPr id="5" name="Hình ảnh 4" descr="Ảnh có chứa Sơ đồ, hàng, ảnh chụp màn hình, biểu đồ&#10;&#10;Nội dung do AI tạo ra có thể không chính xác.">
            <a:extLst>
              <a:ext uri="{FF2B5EF4-FFF2-40B4-BE49-F238E27FC236}">
                <a16:creationId xmlns:a16="http://schemas.microsoft.com/office/drawing/2014/main" id="{F9D0966D-76CC-7AFE-D64E-C5367E80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307" y="2811034"/>
            <a:ext cx="47339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80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727ED-E96F-2AE7-9F65-4AEF64A0A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EB088-5656-0448-9140-977BBAAC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431B9C-E7D8-505E-2452-F935A931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Handling Out-of-Distribution (OOD) Images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EA4EB-3C8D-6FD7-E75D-DAF8DD2699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Feature Matching via Cosine Similarity</a:t>
            </a:r>
            <a:endParaRPr lang="vi-VN" b="1" dirty="0"/>
          </a:p>
          <a:p>
            <a:r>
              <a:rPr lang="en-US" sz="1800" dirty="0">
                <a:latin typeface="Lato"/>
                <a:ea typeface="Lato"/>
                <a:cs typeface="Lato"/>
              </a:rPr>
              <a:t>Perform embedding-based comparisons between input images and known landmark features using cosine similarity to verify landmark presence in a model-agnostic way.</a:t>
            </a:r>
          </a:p>
          <a:p>
            <a:r>
              <a:rPr lang="en-US" sz="1800" b="1" dirty="0">
                <a:latin typeface="Lato"/>
                <a:ea typeface="Lato"/>
                <a:cs typeface="Lato"/>
              </a:rPr>
              <a:t>Feature Extraction</a:t>
            </a:r>
            <a:r>
              <a:rPr lang="en-US" sz="1800" dirty="0">
                <a:latin typeface="Lato"/>
                <a:ea typeface="Lato"/>
                <a:cs typeface="Lato"/>
              </a:rPr>
              <a:t>: A CNN (ResNet-50) is used to extract a fixed-length feature vector from the input image.</a:t>
            </a:r>
            <a:endParaRPr lang="en-US" dirty="0">
              <a:latin typeface="Lato"/>
              <a:ea typeface="Lato"/>
              <a:cs typeface="Lato"/>
            </a:endParaRPr>
          </a:p>
          <a:p>
            <a:r>
              <a:rPr lang="en-US" sz="1800" dirty="0">
                <a:latin typeface="Lato"/>
                <a:ea typeface="Lato"/>
                <a:cs typeface="Lato"/>
              </a:rPr>
              <a:t>2 sets of precomputed features are used: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ea typeface="Lato"/>
                <a:cs typeface="Lato"/>
              </a:rPr>
              <a:t>+) </a:t>
            </a:r>
            <a:r>
              <a:rPr lang="en-US" sz="1800" dirty="0" err="1">
                <a:latin typeface="Consolas"/>
                <a:ea typeface="Lato"/>
                <a:cs typeface="Lato"/>
              </a:rPr>
              <a:t>landmark_features.npy</a:t>
            </a:r>
            <a:r>
              <a:rPr lang="en-US" sz="1800" dirty="0">
                <a:latin typeface="Lato"/>
                <a:ea typeface="Lato"/>
                <a:cs typeface="Lato"/>
              </a:rPr>
              <a:t>: Embeddings of landmark images.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latin typeface="Consolas"/>
                <a:ea typeface="Lato"/>
                <a:cs typeface="Lato"/>
              </a:rPr>
              <a:t>+) </a:t>
            </a:r>
            <a:r>
              <a:rPr lang="en-US" sz="1800" dirty="0" err="1">
                <a:latin typeface="Consolas"/>
                <a:ea typeface="Lato"/>
                <a:cs typeface="Lato"/>
              </a:rPr>
              <a:t>non_landmark_features.npy</a:t>
            </a:r>
            <a:r>
              <a:rPr lang="en-US" sz="1800" dirty="0">
                <a:latin typeface="Lato"/>
                <a:ea typeface="Lato"/>
                <a:cs typeface="Lato"/>
              </a:rPr>
              <a:t>: Embeddings of non-landmark images</a:t>
            </a:r>
            <a:endParaRPr lang="en-US" dirty="0"/>
          </a:p>
          <a:p>
            <a:r>
              <a:rPr lang="en-US" sz="1800" b="1" dirty="0">
                <a:latin typeface="Lato"/>
                <a:ea typeface="Lato"/>
                <a:cs typeface="Lato"/>
              </a:rPr>
              <a:t>Cosine similarity</a:t>
            </a:r>
            <a:r>
              <a:rPr lang="en-US" sz="1800" dirty="0">
                <a:latin typeface="Lato"/>
                <a:ea typeface="Lato"/>
                <a:cs typeface="Lato"/>
              </a:rPr>
              <a:t> is calculated between the new image’s feature vector and all reference vectors. If the max similarity to landmarks exceeds a threshold and is greater than the non-landmark similarity, it's classified as a </a:t>
            </a:r>
            <a:r>
              <a:rPr lang="en-US" sz="1800" b="1" dirty="0">
                <a:latin typeface="Lato"/>
                <a:ea typeface="Lato"/>
                <a:cs typeface="Lato"/>
              </a:rPr>
              <a:t>Landmark</a:t>
            </a:r>
            <a:r>
              <a:rPr lang="en-US" sz="1800" dirty="0">
                <a:latin typeface="Lato"/>
                <a:ea typeface="Lato"/>
                <a:cs typeface="Lato"/>
              </a:rPr>
              <a:t>, else </a:t>
            </a:r>
            <a:r>
              <a:rPr lang="en-US" sz="1800" b="1" dirty="0">
                <a:latin typeface="Lato"/>
                <a:ea typeface="Lato"/>
                <a:cs typeface="Lato"/>
              </a:rPr>
              <a:t>Non-Landmark</a:t>
            </a:r>
            <a:endParaRPr lang="en-US" sz="1800" dirty="0"/>
          </a:p>
          <a:p>
            <a:endParaRPr lang="en-US" sz="1800" dirty="0"/>
          </a:p>
          <a:p>
            <a:pPr marL="342900" indent="-342900"/>
            <a:endParaRPr lang="en-US" sz="1800" dirty="0">
              <a:solidFill>
                <a:srgbClr val="000000"/>
              </a:solidFill>
            </a:endParaRPr>
          </a:p>
          <a:p>
            <a:pPr marL="342900" indent="-342900"/>
            <a:endParaRPr lang="en-US" sz="1800" dirty="0">
              <a:solidFill>
                <a:srgbClr val="000000"/>
              </a:solidFill>
            </a:endParaRPr>
          </a:p>
          <a:p>
            <a:pPr marL="342900" indent="-342900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5" name="Hình ảnh 4" descr="Cosine similarity: How does it measure the similarity, Maths behind and  usage in Python | by Varun | TDS Archive | Medium">
            <a:extLst>
              <a:ext uri="{FF2B5EF4-FFF2-40B4-BE49-F238E27FC236}">
                <a16:creationId xmlns:a16="http://schemas.microsoft.com/office/drawing/2014/main" id="{767D3566-F5B5-2BD8-E705-0F9392C3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514" y="4221343"/>
            <a:ext cx="4376352" cy="1555989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3B9C816-AEFD-5B42-B1CA-F256B08EA2EF}"/>
              </a:ext>
            </a:extLst>
          </p:cNvPr>
          <p:cNvSpPr txBox="1"/>
          <p:nvPr/>
        </p:nvSpPr>
        <p:spPr>
          <a:xfrm>
            <a:off x="3885423" y="5779474"/>
            <a:ext cx="41280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dirty="0" err="1">
                <a:latin typeface="Arial"/>
                <a:cs typeface="Arial"/>
              </a:rPr>
              <a:t>Cosine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Similarity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formula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for</a:t>
            </a:r>
            <a:r>
              <a:rPr lang="vi-VN" dirty="0">
                <a:latin typeface="Arial"/>
                <a:cs typeface="Arial"/>
              </a:rPr>
              <a:t> 2 </a:t>
            </a:r>
            <a:r>
              <a:rPr lang="vi-VN" dirty="0" err="1">
                <a:latin typeface="Arial"/>
                <a:cs typeface="Arial"/>
              </a:rPr>
              <a:t>vectors</a:t>
            </a:r>
            <a:endParaRPr lang="vi-VN" dirty="0" err="1"/>
          </a:p>
        </p:txBody>
      </p:sp>
    </p:spTree>
    <p:extLst>
      <p:ext uri="{BB962C8B-B14F-4D97-AF65-F5344CB8AC3E}">
        <p14:creationId xmlns:p14="http://schemas.microsoft.com/office/powerpoint/2010/main" val="3245479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2FE76-CDE4-1E5F-6BFE-7AADB78D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04C54-95EC-233D-2FD1-7561EC5C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175E7-9AD4-A623-26A7-E0055F02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Handling Out-of-Distribution (OOD) Images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4160A-2357-5D04-B231-D1E5BE4615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Feature Matching via Cosine Similarity</a:t>
            </a:r>
            <a:endParaRPr lang="vi-VN" b="1" dirty="0"/>
          </a:p>
          <a:p>
            <a:r>
              <a:rPr lang="en-US" sz="1800" dirty="0"/>
              <a:t>Our implementation takes an input image through A CNN-base model to extract features then compare with the embedding database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6" name="Hình ảnh 5" descr="Ảnh có chứa văn bản, biểu đồ, ảnh chụp màn hình, Hình chữ nhật&#10;&#10;Nội dung do AI tạo ra có thể không chính xác.">
            <a:extLst>
              <a:ext uri="{FF2B5EF4-FFF2-40B4-BE49-F238E27FC236}">
                <a16:creationId xmlns:a16="http://schemas.microsoft.com/office/drawing/2014/main" id="{74D24CC5-F736-F1ED-AA7C-814D02CB1C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233" r="5530" b="37567"/>
          <a:stretch>
            <a:fillRect/>
          </a:stretch>
        </p:blipFill>
        <p:spPr>
          <a:xfrm>
            <a:off x="0" y="1929680"/>
            <a:ext cx="11517734" cy="1591078"/>
          </a:xfrm>
          <a:prstGeom prst="rect">
            <a:avLst/>
          </a:prstGeom>
        </p:spPr>
      </p:pic>
      <p:pic>
        <p:nvPicPr>
          <p:cNvPr id="11" name="Picture 10" descr="Eiffel Tower with trees and blue sky&#10;&#10;AI-generated content may be incorrect.">
            <a:extLst>
              <a:ext uri="{FF2B5EF4-FFF2-40B4-BE49-F238E27FC236}">
                <a16:creationId xmlns:a16="http://schemas.microsoft.com/office/drawing/2014/main" id="{EF4788B6-DDC0-332A-FE52-30AEF6C5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4" y="3399774"/>
            <a:ext cx="3392724" cy="2754836"/>
          </a:xfrm>
          <a:prstGeom prst="rect">
            <a:avLst/>
          </a:prstGeom>
        </p:spPr>
      </p:pic>
      <p:pic>
        <p:nvPicPr>
          <p:cNvPr id="13" name="Picture 12" descr="A close-up of a guitar&#10;&#10;AI-generated content may be incorrect.">
            <a:extLst>
              <a:ext uri="{FF2B5EF4-FFF2-40B4-BE49-F238E27FC236}">
                <a16:creationId xmlns:a16="http://schemas.microsoft.com/office/drawing/2014/main" id="{C5E866E8-95A9-1B27-EF44-89398AF30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371942"/>
            <a:ext cx="2487560" cy="2818545"/>
          </a:xfrm>
          <a:prstGeom prst="rect">
            <a:avLst/>
          </a:prstGeom>
        </p:spPr>
      </p:pic>
      <p:pic>
        <p:nvPicPr>
          <p:cNvPr id="15" name="Picture 14" descr="A stone path leading to a building&#10;&#10;AI-generated content may be incorrect.">
            <a:extLst>
              <a:ext uri="{FF2B5EF4-FFF2-40B4-BE49-F238E27FC236}">
                <a16:creationId xmlns:a16="http://schemas.microsoft.com/office/drawing/2014/main" id="{B9E4E925-3EEA-6ECB-ECC1-E00CCE665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25" y="3429000"/>
            <a:ext cx="1606549" cy="26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6691A-7453-EAFB-8458-FE9B3CD6D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E67B29-3FAF-1A10-E596-15D46E36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5CD282-531E-D0BA-D291-BE05E820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E3E78-CF08-7C12-C993-1454C4FB5E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</a:t>
            </a:r>
            <a:r>
              <a:rPr lang="en-US" sz="1800" b="1" dirty="0">
                <a:latin typeface="Lato"/>
                <a:ea typeface="Lato"/>
                <a:cs typeface="Lato"/>
              </a:rPr>
              <a:t>Google Landmark Dataset v2 (GLDv2-clean)</a:t>
            </a:r>
            <a:r>
              <a:rPr lang="en-US" sz="1800" dirty="0">
                <a:latin typeface="Lato"/>
                <a:ea typeface="Lato"/>
                <a:cs typeface="Lato"/>
              </a:rPr>
              <a:t>: A large-scale dataset for instance-level recognition and retrieval.</a:t>
            </a:r>
          </a:p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Characteristics</a:t>
            </a:r>
          </a:p>
          <a:p>
            <a:pPr marL="0" indent="0" algn="just">
              <a:buNone/>
            </a:pPr>
            <a:endParaRPr lang="en-US" sz="1800" dirty="0">
              <a:latin typeface="Lato"/>
              <a:ea typeface="Lato"/>
              <a:cs typeface="Lato"/>
            </a:endParaRPr>
          </a:p>
          <a:p>
            <a:pPr marL="0" indent="0" algn="just">
              <a:buNone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F574E2-825C-EBCF-3E2A-1E167400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4701737"/>
              </p:ext>
            </p:extLst>
          </p:nvPr>
        </p:nvGraphicFramePr>
        <p:xfrm>
          <a:off x="414528" y="1943768"/>
          <a:ext cx="9763432" cy="1375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4" descr="Heatmap of the places in the Google Landmarks Dataset v2.">
            <a:extLst>
              <a:ext uri="{FF2B5EF4-FFF2-40B4-BE49-F238E27FC236}">
                <a16:creationId xmlns:a16="http://schemas.microsoft.com/office/drawing/2014/main" id="{0F76B679-BAA9-AFE5-A2E9-90AFAE697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122" y="3001035"/>
            <a:ext cx="3729814" cy="28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8EB8E4-0D24-9EC2-D46B-FE90FFFC4993}"/>
              </a:ext>
            </a:extLst>
          </p:cNvPr>
          <p:cNvSpPr txBox="1"/>
          <p:nvPr/>
        </p:nvSpPr>
        <p:spPr>
          <a:xfrm>
            <a:off x="4483510" y="6042987"/>
            <a:ext cx="3916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ato"/>
                <a:ea typeface="Lato"/>
                <a:cs typeface="Lato"/>
              </a:rPr>
              <a:t>Heatmap of landmark’s </a:t>
            </a:r>
            <a:r>
              <a:rPr lang="en-US" sz="1800" dirty="0" err="1">
                <a:latin typeface="Lato"/>
                <a:ea typeface="Lato"/>
                <a:cs typeface="Lato"/>
              </a:rPr>
              <a:t>occurences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66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30053-2C7C-42E5-4B5C-0BED2A19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13733B-F85E-7ECA-FD61-2D419E69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834239-91C9-A2D3-ADA7-BBB33A9A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Handling Out-of-Distribution (OOD) Images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55F1E-7F89-9D7F-D629-DC8E7B05FE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Feature Matching via Cosine Similarity</a:t>
            </a:r>
            <a:endParaRPr lang="vi-VN" b="1" dirty="0"/>
          </a:p>
          <a:p>
            <a:r>
              <a:rPr lang="en-US" sz="1800" dirty="0"/>
              <a:t>Our implementation takes an input image through A CNN-base model to extract features then compare with the embedding database</a:t>
            </a: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342900" indent="-342900"/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6" name="Hình ảnh 5" descr="Ảnh có chứa văn bản, biểu đồ, ảnh chụp màn hình, Hình chữ nhật&#10;&#10;Nội dung do AI tạo ra có thể không chính xác.">
            <a:extLst>
              <a:ext uri="{FF2B5EF4-FFF2-40B4-BE49-F238E27FC236}">
                <a16:creationId xmlns:a16="http://schemas.microsoft.com/office/drawing/2014/main" id="{382341D3-A57A-A5F4-B7F1-69966609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233" r="5530" b="37567"/>
          <a:stretch>
            <a:fillRect/>
          </a:stretch>
        </p:blipFill>
        <p:spPr>
          <a:xfrm>
            <a:off x="0" y="1964961"/>
            <a:ext cx="11517734" cy="1591078"/>
          </a:xfrm>
          <a:prstGeom prst="rect">
            <a:avLst/>
          </a:prstGeom>
        </p:spPr>
      </p:pic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EA4643F9-D031-70C5-4341-0683552F5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06968"/>
              </p:ext>
            </p:extLst>
          </p:nvPr>
        </p:nvGraphicFramePr>
        <p:xfrm>
          <a:off x="957648" y="3912972"/>
          <a:ext cx="4383626" cy="20716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1813">
                  <a:extLst>
                    <a:ext uri="{9D8B030D-6E8A-4147-A177-3AD203B41FA5}">
                      <a16:colId xmlns:a16="http://schemas.microsoft.com/office/drawing/2014/main" val="1325334954"/>
                    </a:ext>
                  </a:extLst>
                </a:gridCol>
                <a:gridCol w="2191813">
                  <a:extLst>
                    <a:ext uri="{9D8B030D-6E8A-4147-A177-3AD203B41FA5}">
                      <a16:colId xmlns:a16="http://schemas.microsoft.com/office/drawing/2014/main" val="2258965720"/>
                    </a:ext>
                  </a:extLst>
                </a:gridCol>
              </a:tblGrid>
              <a:tr h="51791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832"/>
                        </a:lnSpc>
                        <a:buNone/>
                      </a:pPr>
                      <a:r>
                        <a:rPr lang="vi-VN" sz="1800" b="1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Metrics</a:t>
                      </a:r>
                      <a:endParaRPr lang="vi-VN" err="1">
                        <a:effectLst/>
                        <a:latin typeface="Arial"/>
                      </a:endParaRPr>
                    </a:p>
                  </a:txBody>
                  <a:tcPr marL="34766" marR="34766" marT="17383" marB="1738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7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832"/>
                        </a:lnSpc>
                        <a:buNone/>
                      </a:pPr>
                      <a:r>
                        <a:rPr lang="vi-VN" sz="1800" b="1" err="1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Value</a:t>
                      </a:r>
                      <a:endParaRPr lang="vi-VN" err="1">
                        <a:effectLst/>
                        <a:latin typeface="Arial"/>
                      </a:endParaRPr>
                    </a:p>
                  </a:txBody>
                  <a:tcPr marL="34766" marR="34766" marT="17383" marB="1738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7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393764"/>
                  </a:ext>
                </a:extLst>
              </a:tr>
              <a:tr h="38843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832"/>
                        </a:lnSpc>
                        <a:buNone/>
                      </a:pPr>
                      <a:r>
                        <a:rPr lang="vi-VN" sz="1800" err="1">
                          <a:effectLst/>
                          <a:latin typeface="Arial"/>
                        </a:rPr>
                        <a:t>Accuracy</a:t>
                      </a:r>
                      <a:endParaRPr lang="vi-VN" err="1">
                        <a:effectLst/>
                        <a:latin typeface="Arial"/>
                      </a:endParaRPr>
                    </a:p>
                  </a:txBody>
                  <a:tcPr marL="34766" marR="34766" marT="17383" marB="1738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7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832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Arial"/>
                        </a:rPr>
                        <a:t>0.9585</a:t>
                      </a:r>
                      <a:endParaRPr lang="vi-VN" dirty="0">
                        <a:effectLst/>
                        <a:latin typeface="Arial"/>
                      </a:endParaRPr>
                    </a:p>
                  </a:txBody>
                  <a:tcPr marL="34766" marR="34766" marT="17383" marB="1738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7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12207"/>
                  </a:ext>
                </a:extLst>
              </a:tr>
              <a:tr h="38843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832"/>
                        </a:lnSpc>
                        <a:buNone/>
                      </a:pPr>
                      <a:r>
                        <a:rPr lang="vi-VN" sz="1800" err="1">
                          <a:effectLst/>
                          <a:latin typeface="Arial"/>
                        </a:rPr>
                        <a:t>Precision</a:t>
                      </a:r>
                      <a:endParaRPr lang="vi-VN" err="1">
                        <a:effectLst/>
                        <a:latin typeface="Arial"/>
                      </a:endParaRPr>
                    </a:p>
                  </a:txBody>
                  <a:tcPr marL="34766" marR="34766" marT="17383" marB="1738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832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Arial"/>
                        </a:rPr>
                        <a:t>0.9305</a:t>
                      </a:r>
                      <a:endParaRPr lang="vi-VN" dirty="0">
                        <a:effectLst/>
                        <a:latin typeface="Arial"/>
                      </a:endParaRPr>
                    </a:p>
                  </a:txBody>
                  <a:tcPr marL="34766" marR="34766" marT="17383" marB="1738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68651"/>
                  </a:ext>
                </a:extLst>
              </a:tr>
              <a:tr h="38843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832"/>
                        </a:lnSpc>
                        <a:buNone/>
                      </a:pPr>
                      <a:r>
                        <a:rPr lang="vi-VN" sz="1800" err="1">
                          <a:effectLst/>
                          <a:latin typeface="Arial"/>
                        </a:rPr>
                        <a:t>Recall</a:t>
                      </a:r>
                      <a:endParaRPr lang="vi-VN" err="1">
                        <a:effectLst/>
                        <a:latin typeface="Arial"/>
                      </a:endParaRPr>
                    </a:p>
                  </a:txBody>
                  <a:tcPr marL="34766" marR="34766" marT="17383" marB="1738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832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Arial"/>
                        </a:rPr>
                        <a:t>0.9910</a:t>
                      </a:r>
                    </a:p>
                  </a:txBody>
                  <a:tcPr marL="34766" marR="34766" marT="17383" marB="1738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740012"/>
                  </a:ext>
                </a:extLst>
              </a:tr>
              <a:tr h="38843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832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Arial"/>
                        </a:rPr>
                        <a:t>F1Score</a:t>
                      </a:r>
                      <a:endParaRPr lang="vi-VN" dirty="0">
                        <a:effectLst/>
                        <a:latin typeface="Arial"/>
                      </a:endParaRPr>
                    </a:p>
                  </a:txBody>
                  <a:tcPr marL="34766" marR="34766" marT="17383" marB="1738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832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Arial"/>
                        </a:rPr>
                        <a:t>0.9598</a:t>
                      </a:r>
                    </a:p>
                  </a:txBody>
                  <a:tcPr marL="34766" marR="34766" marT="17383" marB="1738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83905"/>
                  </a:ext>
                </a:extLst>
              </a:tr>
            </a:tbl>
          </a:graphicData>
        </a:graphic>
      </p:graphicFrame>
      <p:pic>
        <p:nvPicPr>
          <p:cNvPr id="8" name="Hình ảnh 7" descr="Ảnh có chứa hàng, Sơ đồ, ảnh chụp màn hình, biểu đồ&#10;&#10;Nội dung do AI tạo ra có thể không chính xác.">
            <a:extLst>
              <a:ext uri="{FF2B5EF4-FFF2-40B4-BE49-F238E27FC236}">
                <a16:creationId xmlns:a16="http://schemas.microsoft.com/office/drawing/2014/main" id="{5CB68793-2E89-AAB8-516F-8E317E190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327" y="3429000"/>
            <a:ext cx="2920437" cy="29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46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DCBA7-F7C5-70E9-4FA8-070022D96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C3650-5206-5AF8-A469-7ACE9A2FB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1CAD97-8F86-68A6-A081-B857C5CB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Evaluation Metrics and Results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4335D53-C1C7-7FA0-1D87-4292F1FE79D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71949" y="1140542"/>
                <a:ext cx="11181472" cy="5345818"/>
              </a:xfrm>
            </p:spPr>
            <p:txBody>
              <a:bodyPr/>
              <a:lstStyle/>
              <a:p>
                <a:pPr algn="just"/>
                <a:r>
                  <a:rPr lang="en-US" sz="1800" b="1" dirty="0"/>
                  <a:t>Accuracy </a:t>
                </a:r>
                <a:r>
                  <a:rPr lang="en-US" sz="1800" dirty="0"/>
                  <a:t>– Correct classification rate	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		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algn="just"/>
                <a:r>
                  <a:rPr lang="en-US" sz="1800" dirty="0"/>
                  <a:t> </a:t>
                </a:r>
                <a:r>
                  <a:rPr lang="en-US" sz="1800" b="1" dirty="0"/>
                  <a:t>Precision/Recall </a:t>
                </a:r>
                <a:r>
                  <a:rPr lang="en-US" sz="1800" dirty="0"/>
                  <a:t>– Balance between false positives &amp; false negatives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sz="2000" dirty="0"/>
                  <a:t>			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200" dirty="0"/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marL="0" indent="0" algn="just">
                  <a:buNone/>
                </a:pPr>
                <a:r>
                  <a:rPr lang="en-US" sz="2000" dirty="0"/>
                  <a:t>	</a:t>
                </a:r>
                <a:endParaRPr lang="en-US" sz="2000" u="sn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4335D53-C1C7-7FA0-1D87-4292F1FE7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71949" y="1140542"/>
                <a:ext cx="11181472" cy="5345818"/>
              </a:xfrm>
              <a:blipFill>
                <a:blip r:embed="rId2"/>
                <a:stretch>
                  <a:fillRect l="-327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FE6A82-9059-51A4-EB86-FC9AD3B79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618713"/>
              </p:ext>
            </p:extLst>
          </p:nvPr>
        </p:nvGraphicFramePr>
        <p:xfrm>
          <a:off x="2411362" y="3811932"/>
          <a:ext cx="7006428" cy="236277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99040">
                  <a:extLst>
                    <a:ext uri="{9D8B030D-6E8A-4147-A177-3AD203B41FA5}">
                      <a16:colId xmlns:a16="http://schemas.microsoft.com/office/drawing/2014/main" val="1280580194"/>
                    </a:ext>
                  </a:extLst>
                </a:gridCol>
                <a:gridCol w="1378147">
                  <a:extLst>
                    <a:ext uri="{9D8B030D-6E8A-4147-A177-3AD203B41FA5}">
                      <a16:colId xmlns:a16="http://schemas.microsoft.com/office/drawing/2014/main" val="3467663026"/>
                    </a:ext>
                  </a:extLst>
                </a:gridCol>
                <a:gridCol w="2112745">
                  <a:extLst>
                    <a:ext uri="{9D8B030D-6E8A-4147-A177-3AD203B41FA5}">
                      <a16:colId xmlns:a16="http://schemas.microsoft.com/office/drawing/2014/main" val="3978718846"/>
                    </a:ext>
                  </a:extLst>
                </a:gridCol>
                <a:gridCol w="1516496">
                  <a:extLst>
                    <a:ext uri="{9D8B030D-6E8A-4147-A177-3AD203B41FA5}">
                      <a16:colId xmlns:a16="http://schemas.microsoft.com/office/drawing/2014/main" val="3938753339"/>
                    </a:ext>
                  </a:extLst>
                </a:gridCol>
              </a:tblGrid>
              <a:tr h="47916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b="1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Model</a:t>
                      </a:r>
                      <a:endParaRPr lang="vi-VN" b="1" dirty="0">
                        <a:solidFill>
                          <a:srgbClr val="FFFFFF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b="1" dirty="0" err="1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Accuracy</a:t>
                      </a:r>
                      <a:endParaRPr lang="vi-VN" b="1" dirty="0" err="1">
                        <a:solidFill>
                          <a:srgbClr val="FFFFFF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1" dirty="0" err="1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Precision</a:t>
                      </a:r>
                      <a:endParaRPr lang="vi-VN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1" dirty="0" err="1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Recall</a:t>
                      </a:r>
                    </a:p>
                  </a:txBody>
                  <a:tcPr marL="56387" marR="56387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23488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69853"/>
                  </a:ext>
                </a:extLst>
              </a:tr>
              <a:tr h="793101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MobileNet Binary</a:t>
                      </a:r>
                      <a:endParaRPr lang="en-US" sz="18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b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vi-VN" sz="18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Classifier</a:t>
                      </a: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0.8915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0.8492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0.9520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7" marR="56387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23488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700791"/>
                  </a:ext>
                </a:extLst>
              </a:tr>
              <a:tr h="47916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Odin</a:t>
                      </a:r>
                      <a: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Score</a:t>
                      </a:r>
                      <a:endParaRPr lang="vi-VN" sz="1800" dirty="0" err="1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0.54</a:t>
                      </a: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0.54</a:t>
                      </a: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0.55</a:t>
                      </a:r>
                    </a:p>
                  </a:txBody>
                  <a:tcPr marL="56387" marR="56387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349900"/>
                  </a:ext>
                </a:extLst>
              </a:tr>
              <a:tr h="61134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b="1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r>
                        <a:rPr lang="vi-VN" sz="18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 b="1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Extraction</a:t>
                      </a:r>
                      <a:endParaRPr lang="vi-VN" sz="1800" b="1" dirty="0" err="1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1" kern="1200" noProof="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0.9585</a:t>
                      </a:r>
                      <a:endParaRPr lang="vi-VN" sz="1800" b="1" kern="1200" dirty="0">
                        <a:solidFill>
                          <a:schemeClr val="dk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b="1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0.96</a:t>
                      </a: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0.96</a:t>
                      </a:r>
                    </a:p>
                  </a:txBody>
                  <a:tcPr marL="56387" marR="56387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97553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88FA6A-619C-DCA6-4FE0-60CC1091C995}"/>
              </a:ext>
            </a:extLst>
          </p:cNvPr>
          <p:cNvSpPr/>
          <p:nvPr/>
        </p:nvSpPr>
        <p:spPr>
          <a:xfrm>
            <a:off x="4007117" y="1416810"/>
            <a:ext cx="3814917" cy="82591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D17040-95D4-50CA-2359-B1E1F334702F}"/>
              </a:ext>
            </a:extLst>
          </p:cNvPr>
          <p:cNvSpPr/>
          <p:nvPr/>
        </p:nvSpPr>
        <p:spPr>
          <a:xfrm>
            <a:off x="1356851" y="2811499"/>
            <a:ext cx="2743201" cy="68878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02780E-3339-FF49-42D4-093B0FBC3909}"/>
              </a:ext>
            </a:extLst>
          </p:cNvPr>
          <p:cNvSpPr/>
          <p:nvPr/>
        </p:nvSpPr>
        <p:spPr>
          <a:xfrm>
            <a:off x="7665878" y="2811499"/>
            <a:ext cx="2667825" cy="68878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23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4318F-523F-223E-A056-261401887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64326-9227-374D-5996-E70748E9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EF40D-765B-13F0-B446-02A96220E4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pPr marL="571500" indent="-571500">
              <a:buAutoNum type="romanUcPeriod"/>
            </a:pPr>
            <a:r>
              <a:rPr lang="en-US" sz="3000" dirty="0">
                <a:latin typeface="Lato"/>
                <a:ea typeface="Lato"/>
                <a:cs typeface="Lato"/>
              </a:rPr>
              <a:t>Problem description</a:t>
            </a:r>
          </a:p>
          <a:p>
            <a:pPr marL="571500" indent="-571500">
              <a:buAutoNum type="romanUcPeriod"/>
            </a:pPr>
            <a:r>
              <a:rPr lang="en-US" dirty="0">
                <a:latin typeface="Lato"/>
                <a:ea typeface="Lato"/>
                <a:cs typeface="Lato"/>
              </a:rPr>
              <a:t>Dataset</a:t>
            </a:r>
          </a:p>
          <a:p>
            <a:pPr marL="571500" indent="-571500">
              <a:buAutoNum type="romanUcPeriod"/>
            </a:pPr>
            <a:r>
              <a:rPr lang="en-US" dirty="0">
                <a:latin typeface="Lato"/>
                <a:ea typeface="Lato"/>
                <a:cs typeface="Lato"/>
              </a:rPr>
              <a:t>Methodologies</a:t>
            </a:r>
          </a:p>
          <a:p>
            <a:pPr marL="571500" indent="-571500">
              <a:buAutoNum type="romanUcPeriod"/>
            </a:pPr>
            <a:r>
              <a:rPr lang="en-US" b="1" dirty="0">
                <a:latin typeface="Lato"/>
                <a:ea typeface="Lato"/>
                <a:cs typeface="Lato"/>
              </a:rPr>
              <a:t>Evaluation and Results</a:t>
            </a:r>
          </a:p>
          <a:p>
            <a:pPr marL="571500" indent="-571500">
              <a:buAutoNum type="romanUcPeriod"/>
            </a:pPr>
            <a:r>
              <a:rPr lang="en-US" dirty="0">
                <a:latin typeface="Lato"/>
                <a:ea typeface="Lato"/>
                <a:cs typeface="Lato"/>
              </a:rPr>
              <a:t>Demo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0DBB1D-F703-C6A3-B97B-B16D6173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652633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5197-5B39-299E-9929-BCAFFAEE8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1D5D9B-7C5E-24A3-132B-47C15723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D7056-538F-A0D9-38F3-6766960CC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736" y="3400543"/>
            <a:ext cx="5034528" cy="44809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>
                <a:latin typeface="Lato"/>
                <a:ea typeface="Lato"/>
                <a:cs typeface="Lato"/>
              </a:rPr>
              <a:t>Results</a:t>
            </a:r>
            <a:endParaRPr lang="en-US" sz="28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6D9A0DB-3ACC-0D6B-9EA4-AF4C9DA109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962" y="937936"/>
            <a:ext cx="5317886" cy="2582822"/>
          </a:xfrm>
        </p:spPr>
        <p:txBody>
          <a:bodyPr lIns="91440" tIns="45720" rIns="91440" bIns="45720" anchor="t"/>
          <a:lstStyle/>
          <a:p>
            <a:r>
              <a:rPr lang="en-GB" sz="1800" dirty="0">
                <a:latin typeface="Lato"/>
                <a:cs typeface="Lato"/>
              </a:rPr>
              <a:t>Landmark recognition 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E9785F0E-5032-D35A-F016-208781DCA959}"/>
              </a:ext>
            </a:extLst>
          </p:cNvPr>
          <p:cNvSpPr txBox="1">
            <a:spLocks/>
          </p:cNvSpPr>
          <p:nvPr/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r>
              <a:rPr lang="en-US">
                <a:latin typeface="Lato"/>
                <a:ea typeface="Lato"/>
                <a:cs typeface="Lato"/>
              </a:rPr>
              <a:t>Results</a:t>
            </a:r>
            <a:endParaRPr lang="en-US"/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22660178-B47F-AB58-255D-1C6F430A3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462258"/>
              </p:ext>
            </p:extLst>
          </p:nvPr>
        </p:nvGraphicFramePr>
        <p:xfrm>
          <a:off x="3910454" y="1073265"/>
          <a:ext cx="7354529" cy="2621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377">
                  <a:extLst>
                    <a:ext uri="{9D8B030D-6E8A-4147-A177-3AD203B41FA5}">
                      <a16:colId xmlns:a16="http://schemas.microsoft.com/office/drawing/2014/main" val="3552008919"/>
                    </a:ext>
                  </a:extLst>
                </a:gridCol>
                <a:gridCol w="2530994">
                  <a:extLst>
                    <a:ext uri="{9D8B030D-6E8A-4147-A177-3AD203B41FA5}">
                      <a16:colId xmlns:a16="http://schemas.microsoft.com/office/drawing/2014/main" val="112984549"/>
                    </a:ext>
                  </a:extLst>
                </a:gridCol>
                <a:gridCol w="1903158">
                  <a:extLst>
                    <a:ext uri="{9D8B030D-6E8A-4147-A177-3AD203B41FA5}">
                      <a16:colId xmlns:a16="http://schemas.microsoft.com/office/drawing/2014/main" val="219823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Model</a:t>
                      </a:r>
                      <a:endParaRPr lang="vi-VN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Accuracy</a:t>
                      </a:r>
                      <a:endParaRPr lang="vi-VN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GAP </a:t>
                      </a:r>
                      <a:r>
                        <a:rPr lang="vi-VN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score</a:t>
                      </a:r>
                      <a:endParaRPr lang="vi-VN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55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ResNet50 pipeline1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0.9025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91295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ResNet50 pipeline2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solidFill>
                            <a:srgbClr val="0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0.9161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1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EfficientNetB2 pipeline1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0.9700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0.9687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52307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EfficientNetB2 pipeline2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0.9549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0" i="0" u="none" strike="noStrike" noProof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0.9527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45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ResNet50 + DOLG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982078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ctr"/>
                      <a:r>
                        <a:rPr lang="vi-VN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EfficientB2 +DELF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000" b="1" i="0" u="none" strike="noStrike" noProof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0.9845</a:t>
                      </a:r>
                      <a:endParaRPr lang="vi-VN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2000" b="1" i="0" u="none" strike="noStrike" noProof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0.9832</a:t>
                      </a:r>
                      <a:endParaRPr lang="vi-VN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01882"/>
                  </a:ext>
                </a:extLst>
              </a:tr>
            </a:tbl>
          </a:graphicData>
        </a:graphic>
      </p:graphicFrame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90781362-61B2-315D-4D94-71C570F84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989147"/>
              </p:ext>
            </p:extLst>
          </p:nvPr>
        </p:nvGraphicFramePr>
        <p:xfrm>
          <a:off x="4057500" y="4154817"/>
          <a:ext cx="7060439" cy="20932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14450">
                  <a:extLst>
                    <a:ext uri="{9D8B030D-6E8A-4147-A177-3AD203B41FA5}">
                      <a16:colId xmlns:a16="http://schemas.microsoft.com/office/drawing/2014/main" val="1803587849"/>
                    </a:ext>
                  </a:extLst>
                </a:gridCol>
                <a:gridCol w="1388771">
                  <a:extLst>
                    <a:ext uri="{9D8B030D-6E8A-4147-A177-3AD203B41FA5}">
                      <a16:colId xmlns:a16="http://schemas.microsoft.com/office/drawing/2014/main" val="3236544093"/>
                    </a:ext>
                  </a:extLst>
                </a:gridCol>
                <a:gridCol w="2129032">
                  <a:extLst>
                    <a:ext uri="{9D8B030D-6E8A-4147-A177-3AD203B41FA5}">
                      <a16:colId xmlns:a16="http://schemas.microsoft.com/office/drawing/2014/main" val="3678517169"/>
                    </a:ext>
                  </a:extLst>
                </a:gridCol>
                <a:gridCol w="1528186">
                  <a:extLst>
                    <a:ext uri="{9D8B030D-6E8A-4147-A177-3AD203B41FA5}">
                      <a16:colId xmlns:a16="http://schemas.microsoft.com/office/drawing/2014/main" val="1052316887"/>
                    </a:ext>
                  </a:extLst>
                </a:gridCol>
              </a:tblGrid>
              <a:tr h="424514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b="1" dirty="0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Model</a:t>
                      </a:r>
                      <a:endParaRPr lang="vi-VN" b="1" dirty="0">
                        <a:solidFill>
                          <a:srgbClr val="FFFFFF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b="1" dirty="0" err="1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Accuracy</a:t>
                      </a:r>
                      <a:endParaRPr lang="vi-VN" b="1" dirty="0" err="1">
                        <a:solidFill>
                          <a:srgbClr val="FFFFFF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1" dirty="0" err="1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Precision</a:t>
                      </a:r>
                      <a:endParaRPr lang="vi-VN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1" dirty="0" err="1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Recall</a:t>
                      </a:r>
                    </a:p>
                  </a:txBody>
                  <a:tcPr marL="56387" marR="56387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23488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05883"/>
                  </a:ext>
                </a:extLst>
              </a:tr>
              <a:tr h="702645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MobileNet</a:t>
                      </a:r>
                      <a: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Binary</a:t>
                      </a:r>
                      <a:b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vi-VN" sz="18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Classifier</a:t>
                      </a: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0.8915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0.8492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48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0.9520</a:t>
                      </a:r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7" marR="56387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23488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80354"/>
                  </a:ext>
                </a:extLst>
              </a:tr>
              <a:tr h="424514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Odin</a:t>
                      </a:r>
                      <a: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vi-VN" sz="180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Score</a:t>
                      </a:r>
                      <a:endParaRPr lang="vi-VN" sz="1800" dirty="0" err="1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0.54</a:t>
                      </a: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0.54</a:t>
                      </a: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18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0.55</a:t>
                      </a:r>
                    </a:p>
                  </a:txBody>
                  <a:tcPr marL="56387" marR="56387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96525"/>
                  </a:ext>
                </a:extLst>
              </a:tr>
              <a:tr h="541621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20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en-US" sz="2000" b="1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vi-VN" sz="20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Extraction</a:t>
                      </a: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2000" b="1" kern="1200" noProof="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0.9585</a:t>
                      </a:r>
                      <a:endParaRPr lang="vi-VN" sz="2000" b="1" kern="1200" dirty="0">
                        <a:solidFill>
                          <a:schemeClr val="dk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auto">
                        <a:lnSpc>
                          <a:spcPts val="1350"/>
                        </a:lnSpc>
                        <a:buNone/>
                      </a:pPr>
                      <a:r>
                        <a:rPr lang="vi-VN" sz="2000" b="1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0.96</a:t>
                      </a:r>
                    </a:p>
                  </a:txBody>
                  <a:tcPr marL="56388" marR="56388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50"/>
                        </a:lnSpc>
                        <a:buNone/>
                      </a:pPr>
                      <a:r>
                        <a:rPr lang="vi-VN" sz="20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0.96</a:t>
                      </a:r>
                    </a:p>
                  </a:txBody>
                  <a:tcPr marL="56387" marR="56387" marT="28194" marB="2819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1686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2B77E3-8120-0732-5726-0138FDEBE11A}"/>
              </a:ext>
            </a:extLst>
          </p:cNvPr>
          <p:cNvSpPr txBox="1"/>
          <p:nvPr/>
        </p:nvSpPr>
        <p:spPr>
          <a:xfrm>
            <a:off x="519962" y="3868327"/>
            <a:ext cx="2998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Lato"/>
                <a:cs typeface="Lato"/>
              </a:rPr>
              <a:t>Landmark, non-landmark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66960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E1718-E2AB-BE98-EEA4-82F5583D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2081A-733A-39F9-24A0-EE1F36EC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2AB89F-FC5F-3E40-FDA6-6FAD848E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736" y="3421137"/>
            <a:ext cx="9606527" cy="1004152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>
                <a:latin typeface="Lato"/>
                <a:ea typeface="Lato"/>
                <a:cs typeface="Lato"/>
              </a:rPr>
              <a:t>Results</a:t>
            </a:r>
            <a:endParaRPr lang="en-US" sz="28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A37AB0-10A8-0142-4917-C6539EC0C9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251" y="933460"/>
            <a:ext cx="11536436" cy="491189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Conclusion</a:t>
            </a:r>
          </a:p>
          <a:p>
            <a:pPr algn="just"/>
            <a:r>
              <a:rPr lang="en-US" sz="1800" dirty="0">
                <a:latin typeface="Lato"/>
                <a:ea typeface="Lato"/>
                <a:cs typeface="Lato"/>
              </a:rPr>
              <a:t>Overall, this project has implemented different approaches to tackle the task of recognize 100 landmarks and deal with out-of-distribution landmark images,</a:t>
            </a:r>
            <a:endParaRPr lang="en-US" dirty="0"/>
          </a:p>
          <a:p>
            <a:pPr algn="just"/>
            <a:r>
              <a:rPr lang="en-GB" sz="1800" b="1" dirty="0" err="1">
                <a:latin typeface="Lato"/>
                <a:ea typeface="Lato"/>
                <a:cs typeface="Lato"/>
              </a:rPr>
              <a:t>EfficientNet</a:t>
            </a:r>
            <a:r>
              <a:rPr lang="en-GB" sz="1800" b="1" dirty="0">
                <a:latin typeface="Lato"/>
                <a:ea typeface="Lato"/>
                <a:cs typeface="Lato"/>
              </a:rPr>
              <a:t> with DELF</a:t>
            </a:r>
            <a:r>
              <a:rPr lang="en-GB" sz="1800" dirty="0">
                <a:latin typeface="Lato"/>
                <a:ea typeface="Lato"/>
                <a:cs typeface="Lato"/>
              </a:rPr>
              <a:t> gives the best results overall, in exchange for need of long training time and high computational resources</a:t>
            </a:r>
            <a:endParaRPr lang="en-GB" sz="1800" dirty="0"/>
          </a:p>
          <a:p>
            <a:pPr algn="just"/>
            <a:r>
              <a:rPr lang="en-GB" sz="1800" b="1" dirty="0" err="1">
                <a:latin typeface="Lato"/>
                <a:ea typeface="Lato"/>
                <a:cs typeface="Lato"/>
              </a:rPr>
              <a:t>EfficientNet</a:t>
            </a:r>
            <a:r>
              <a:rPr lang="en-GB" sz="1800" b="1" dirty="0">
                <a:latin typeface="Lato"/>
                <a:ea typeface="Lato"/>
                <a:cs typeface="Lato"/>
              </a:rPr>
              <a:t> </a:t>
            </a:r>
            <a:r>
              <a:rPr lang="en-GB" sz="1800" dirty="0">
                <a:latin typeface="Lato"/>
                <a:ea typeface="Lato"/>
                <a:cs typeface="Lato"/>
              </a:rPr>
              <a:t>models can perform better than </a:t>
            </a:r>
            <a:r>
              <a:rPr lang="en-GB" sz="1800" b="1" dirty="0">
                <a:latin typeface="Lato"/>
                <a:ea typeface="Lato"/>
                <a:cs typeface="Lato"/>
              </a:rPr>
              <a:t>ResNet</a:t>
            </a:r>
            <a:r>
              <a:rPr lang="en-GB" sz="1800" dirty="0">
                <a:latin typeface="Lato"/>
                <a:ea typeface="Lato"/>
                <a:cs typeface="Lato"/>
              </a:rPr>
              <a:t> in the task Landmark Recognition</a:t>
            </a:r>
            <a:endParaRPr lang="en-US" sz="1800" dirty="0">
              <a:latin typeface="Lato"/>
              <a:ea typeface="Lato"/>
              <a:cs typeface="Lato"/>
            </a:endParaRPr>
          </a:p>
          <a:p>
            <a:pPr algn="just"/>
            <a:r>
              <a:rPr lang="en-GB" sz="1800" dirty="0">
                <a:latin typeface="Lato"/>
                <a:ea typeface="Lato"/>
                <a:cs typeface="Lato"/>
              </a:rPr>
              <a:t>The use of </a:t>
            </a:r>
            <a:r>
              <a:rPr lang="en-GB" sz="1800" b="1" dirty="0">
                <a:latin typeface="Lato"/>
                <a:ea typeface="Lato"/>
                <a:cs typeface="Lato"/>
              </a:rPr>
              <a:t>Feature extraction</a:t>
            </a:r>
            <a:r>
              <a:rPr lang="en-GB" sz="1800" dirty="0">
                <a:latin typeface="Lato"/>
                <a:ea typeface="Lato"/>
                <a:cs typeface="Lato"/>
              </a:rPr>
              <a:t> outperforms other method in both image recognition and classification. ODIN might not be suitable for the task </a:t>
            </a:r>
          </a:p>
          <a:p>
            <a:endParaRPr lang="en-GB" sz="1800" dirty="0"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Future work</a:t>
            </a:r>
          </a:p>
          <a:p>
            <a:pPr marL="0" indent="0">
              <a:buNone/>
            </a:pPr>
            <a:br>
              <a:rPr lang="en-US" sz="1800" b="1" dirty="0">
                <a:latin typeface="Lato"/>
                <a:ea typeface="Lato"/>
                <a:cs typeface="Lato"/>
              </a:rPr>
            </a:br>
            <a:r>
              <a:rPr lang="en-US" sz="1800" dirty="0">
                <a:latin typeface="Lato"/>
                <a:ea typeface="Lato"/>
                <a:cs typeface="Lato"/>
              </a:rPr>
              <a:t>+) Implement more diverse methods/models on recognition and dealing with OOD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Train with more landmarks to submit for the competition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Use different algorithms to improve performance of base model.</a:t>
            </a:r>
            <a:endParaRPr lang="en-US" sz="1800" dirty="0"/>
          </a:p>
          <a:p>
            <a:pPr marL="0" indent="0">
              <a:buNone/>
            </a:pPr>
            <a:endParaRPr lang="en-GB" sz="16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B52BB3D-72D8-C64C-4499-E43494A4185B}"/>
              </a:ext>
            </a:extLst>
          </p:cNvPr>
          <p:cNvSpPr txBox="1">
            <a:spLocks/>
          </p:cNvSpPr>
          <p:nvPr/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just"/>
            <a:r>
              <a:rPr lang="en-US">
                <a:latin typeface="Lato"/>
                <a:ea typeface="Lato"/>
                <a:cs typeface="Lato"/>
              </a:rPr>
              <a:t>Results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67E32226-7CA0-9AEE-F3E6-1823F002C15F}"/>
                  </a:ext>
                </a:extLst>
              </p14:cNvPr>
              <p14:cNvContentPartPr/>
              <p14:nvPr/>
            </p14:nvContentPartPr>
            <p14:xfrm flipH="1" flipV="1">
              <a:off x="-761999" y="937778"/>
              <a:ext cx="263597" cy="220667"/>
            </p14:xfrm>
          </p:contentPart>
        </mc:Choice>
        <mc:Fallback xmlns=""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67E32226-7CA0-9AEE-F3E6-1823F002C1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H="1" flipV="1">
                <a:off x="-40301549" y="-65041655"/>
                <a:ext cx="79079100" cy="1324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3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6B49C-EC4D-719E-3ECD-8B1C4AEE2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EAEE6-A8EF-20D4-6BAC-8FE93343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4006B-E215-187B-010C-64C90328C4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pPr marL="571500" indent="-571500">
              <a:buAutoNum type="romanUcPeriod"/>
            </a:pPr>
            <a:r>
              <a:rPr lang="en-US" sz="3000" dirty="0">
                <a:latin typeface="Lato"/>
                <a:ea typeface="Lato"/>
                <a:cs typeface="Lato"/>
              </a:rPr>
              <a:t>Problem description</a:t>
            </a:r>
          </a:p>
          <a:p>
            <a:pPr marL="571500" indent="-571500">
              <a:buAutoNum type="romanUcPeriod"/>
            </a:pPr>
            <a:r>
              <a:rPr lang="en-US" dirty="0">
                <a:latin typeface="Lato"/>
                <a:ea typeface="Lato"/>
                <a:cs typeface="Lato"/>
              </a:rPr>
              <a:t>Dataset</a:t>
            </a:r>
          </a:p>
          <a:p>
            <a:pPr marL="571500" indent="-571500">
              <a:buAutoNum type="romanUcPeriod"/>
            </a:pPr>
            <a:r>
              <a:rPr lang="en-US" dirty="0">
                <a:latin typeface="Lato"/>
                <a:ea typeface="Lato"/>
                <a:cs typeface="Lato"/>
              </a:rPr>
              <a:t>Methodologies</a:t>
            </a:r>
          </a:p>
          <a:p>
            <a:pPr marL="571500" indent="-571500">
              <a:buAutoNum type="romanUcPeriod"/>
            </a:pPr>
            <a:r>
              <a:rPr lang="en-US" dirty="0">
                <a:latin typeface="Lato"/>
                <a:ea typeface="Lato"/>
                <a:cs typeface="Lato"/>
              </a:rPr>
              <a:t>Evaluation and Results</a:t>
            </a:r>
          </a:p>
          <a:p>
            <a:pPr marL="571500" indent="-571500">
              <a:buAutoNum type="romanUcPeriod"/>
            </a:pPr>
            <a:r>
              <a:rPr lang="en-US" b="1" dirty="0">
                <a:latin typeface="Lato"/>
                <a:ea typeface="Lato"/>
                <a:cs typeface="Lato"/>
              </a:rPr>
              <a:t>Demo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4AB943-941F-8556-C14E-7E52FAD2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182328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E2C0-71D6-3979-FAAD-34412192E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43E0F-C7E9-1EA0-EB0F-6E59E324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454CBE-D084-214A-D259-7D3EE562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70E7A-496D-3A4A-5922-48FA3D6FA3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</a:t>
            </a:r>
            <a:r>
              <a:rPr lang="en-US" sz="1800" b="1" dirty="0">
                <a:latin typeface="Lato"/>
                <a:ea typeface="Lato"/>
                <a:cs typeface="Lato"/>
              </a:rPr>
              <a:t>Google Landmark Dataset v2 (GLDv2-clean)</a:t>
            </a:r>
            <a:r>
              <a:rPr lang="en-US" sz="1800" dirty="0">
                <a:latin typeface="Lato"/>
                <a:ea typeface="Lato"/>
                <a:cs typeface="Lato"/>
              </a:rPr>
              <a:t>: A large-scale dataset for instance-level recognition and retrieval.</a:t>
            </a:r>
          </a:p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Characteristics</a:t>
            </a:r>
          </a:p>
          <a:p>
            <a:pPr marL="0" indent="0" algn="just">
              <a:buNone/>
            </a:pPr>
            <a:endParaRPr lang="en-US" sz="1800" dirty="0">
              <a:latin typeface="Lato"/>
              <a:ea typeface="Lato"/>
              <a:cs typeface="Lato"/>
            </a:endParaRPr>
          </a:p>
          <a:p>
            <a:pPr marL="0" indent="0" algn="just">
              <a:buNone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75FBE55-0ADE-C93D-2BEE-11D9068B94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837955"/>
              </p:ext>
            </p:extLst>
          </p:nvPr>
        </p:nvGraphicFramePr>
        <p:xfrm>
          <a:off x="414528" y="1940930"/>
          <a:ext cx="9763432" cy="1375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10" descr="Photo of ">
            <a:extLst>
              <a:ext uri="{FF2B5EF4-FFF2-40B4-BE49-F238E27FC236}">
                <a16:creationId xmlns:a16="http://schemas.microsoft.com/office/drawing/2014/main" id="{F44437EA-3ABB-46EC-24B7-E9958C5B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4" y="3278808"/>
            <a:ext cx="2876600" cy="246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Photo of ">
            <a:extLst>
              <a:ext uri="{FF2B5EF4-FFF2-40B4-BE49-F238E27FC236}">
                <a16:creationId xmlns:a16="http://schemas.microsoft.com/office/drawing/2014/main" id="{EC92BD95-DC24-F98C-EAEC-5AF1D9A7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813" y="3133229"/>
            <a:ext cx="2633434" cy="264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hoto of ">
            <a:extLst>
              <a:ext uri="{FF2B5EF4-FFF2-40B4-BE49-F238E27FC236}">
                <a16:creationId xmlns:a16="http://schemas.microsoft.com/office/drawing/2014/main" id="{6AC2DE60-CFB5-0596-8E14-E357D46A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417" y="3028335"/>
            <a:ext cx="2211878" cy="275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E3F021-C32A-9791-89A2-8F894D0D67D9}"/>
              </a:ext>
            </a:extLst>
          </p:cNvPr>
          <p:cNvSpPr txBox="1"/>
          <p:nvPr/>
        </p:nvSpPr>
        <p:spPr>
          <a:xfrm>
            <a:off x="4432111" y="59439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ato"/>
                <a:ea typeface="Lato"/>
                <a:cs typeface="Lato"/>
              </a:rPr>
              <a:t>Images of </a:t>
            </a:r>
            <a:r>
              <a:rPr lang="en-US" dirty="0" err="1">
                <a:latin typeface="Lato"/>
                <a:ea typeface="Lato"/>
                <a:cs typeface="Lato"/>
              </a:rPr>
              <a:t>Kangnam</a:t>
            </a:r>
            <a:r>
              <a:rPr lang="en-US" dirty="0">
                <a:latin typeface="Lato"/>
                <a:ea typeface="Lato"/>
                <a:cs typeface="Lato"/>
              </a:rPr>
              <a:t> tower, Hanoi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08A26-BDE0-FC82-38AC-F2877AEED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51DDD-90FF-4248-4F9B-05DB2D39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B52666-56E9-2337-2349-8D855DCE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98B46-2B20-DF51-6F27-526F64F085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</a:t>
            </a:r>
            <a:r>
              <a:rPr lang="en-US" sz="1800" b="1" dirty="0">
                <a:latin typeface="Lato"/>
                <a:ea typeface="Lato"/>
                <a:cs typeface="Lato"/>
              </a:rPr>
              <a:t>Google Landmark Dataset v2 (GLDv2-clean)</a:t>
            </a:r>
            <a:r>
              <a:rPr lang="en-US" sz="1800" dirty="0">
                <a:latin typeface="Lato"/>
                <a:ea typeface="Lato"/>
                <a:cs typeface="Lato"/>
              </a:rPr>
              <a:t>: A large-scale dataset for instance-level recognition and retrieval.</a:t>
            </a:r>
          </a:p>
          <a:p>
            <a:pPr marL="0" indent="0"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+) Characteristics</a:t>
            </a:r>
          </a:p>
          <a:p>
            <a:pPr marL="0" indent="0" algn="just">
              <a:buNone/>
            </a:pPr>
            <a:endParaRPr lang="en-US" sz="1800" dirty="0">
              <a:latin typeface="Lato"/>
              <a:ea typeface="Lato"/>
              <a:cs typeface="Lato"/>
            </a:endParaRPr>
          </a:p>
          <a:p>
            <a:pPr marL="0" indent="0" algn="just">
              <a:buNone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3DCACFE-3005-A414-F635-21CE250A2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5912974"/>
              </p:ext>
            </p:extLst>
          </p:nvPr>
        </p:nvGraphicFramePr>
        <p:xfrm>
          <a:off x="414528" y="1940930"/>
          <a:ext cx="9763432" cy="1375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E40157D1-AF99-C0F6-FCDE-B6D67477D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779" b="51074"/>
          <a:stretch/>
        </p:blipFill>
        <p:spPr bwMode="auto">
          <a:xfrm>
            <a:off x="512077" y="2980492"/>
            <a:ext cx="11167846" cy="268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926AD-0C9A-5C54-1BD5-7F4AA32419FB}"/>
              </a:ext>
            </a:extLst>
          </p:cNvPr>
          <p:cNvSpPr txBox="1"/>
          <p:nvPr/>
        </p:nvSpPr>
        <p:spPr>
          <a:xfrm>
            <a:off x="3224981" y="56503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ato"/>
                <a:ea typeface="Lato"/>
                <a:cs typeface="Lato"/>
              </a:rPr>
              <a:t>Top 50 landmarks with corresponding number of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8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071EC-7320-1FBA-3098-3948C22EC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6D87A-86A4-2BDB-4662-CE82FD76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581E5-C3C7-7BDA-161A-4D5E0F54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Our dataset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25C03-5E9E-A8C6-FA24-2D8076DDC1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algn="just">
              <a:buNone/>
            </a:pPr>
            <a:r>
              <a:rPr lang="en-US" sz="1800" b="1" dirty="0">
                <a:latin typeface="Lato"/>
                <a:ea typeface="Lato"/>
                <a:cs typeface="Lato"/>
              </a:rPr>
              <a:t>GLDv2-Clean</a:t>
            </a:r>
            <a:r>
              <a:rPr lang="en-US" sz="1800" dirty="0">
                <a:latin typeface="Lato"/>
                <a:ea typeface="Lato"/>
                <a:cs typeface="Lato"/>
              </a:rPr>
              <a:t> remained too large for the scope of our project and the computational resources available to us</a:t>
            </a:r>
            <a:endParaRPr lang="en-US" sz="1800" dirty="0"/>
          </a:p>
          <a:p>
            <a:pPr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-&gt;  We select only the top 100 most frequently occurring landmark -&gt; </a:t>
            </a:r>
            <a:r>
              <a:rPr lang="en-US" sz="1800" b="1" dirty="0">
                <a:latin typeface="Lato"/>
                <a:ea typeface="Lato"/>
                <a:cs typeface="Lato"/>
              </a:rPr>
              <a:t>GLDv2-Use</a:t>
            </a:r>
          </a:p>
          <a:p>
            <a:pPr>
              <a:buNone/>
            </a:pPr>
            <a:endParaRPr lang="en-US" sz="1800" b="1" dirty="0">
              <a:latin typeface="Lato"/>
              <a:ea typeface="Lato"/>
              <a:cs typeface="Lato"/>
            </a:endParaRPr>
          </a:p>
          <a:p>
            <a:r>
              <a:rPr lang="en-US" sz="1800" dirty="0">
                <a:latin typeface="Lato"/>
                <a:ea typeface="Lato"/>
                <a:cs typeface="Lato"/>
              </a:rPr>
              <a:t>The GLDv2-Use dataset is further divided into three subsets: </a:t>
            </a:r>
            <a:r>
              <a:rPr lang="en-US" sz="1800" b="1" dirty="0">
                <a:latin typeface="Lato"/>
                <a:ea typeface="Lato"/>
                <a:cs typeface="Lato"/>
              </a:rPr>
              <a:t>training</a:t>
            </a:r>
            <a:r>
              <a:rPr lang="en-US" sz="1800" dirty="0">
                <a:latin typeface="Lato"/>
                <a:ea typeface="Lato"/>
                <a:cs typeface="Lato"/>
              </a:rPr>
              <a:t>, </a:t>
            </a:r>
            <a:r>
              <a:rPr lang="en-US" sz="1800" b="1" dirty="0">
                <a:latin typeface="Lato"/>
                <a:ea typeface="Lato"/>
                <a:cs typeface="Lato"/>
              </a:rPr>
              <a:t>validation</a:t>
            </a:r>
            <a:r>
              <a:rPr lang="en-US" sz="1800" dirty="0">
                <a:latin typeface="Lato"/>
                <a:ea typeface="Lato"/>
                <a:cs typeface="Lato"/>
              </a:rPr>
              <a:t>, and </a:t>
            </a:r>
            <a:r>
              <a:rPr lang="en-US" sz="1800" b="1" dirty="0">
                <a:latin typeface="Lato"/>
                <a:ea typeface="Lato"/>
                <a:cs typeface="Lato"/>
              </a:rPr>
              <a:t>test sets </a:t>
            </a:r>
            <a:r>
              <a:rPr lang="en-US" sz="1800" dirty="0">
                <a:latin typeface="Lato"/>
                <a:ea typeface="Lato"/>
                <a:cs typeface="Lato"/>
              </a:rPr>
              <a:t>with</a:t>
            </a:r>
            <a:r>
              <a:rPr lang="en-US" sz="1800" b="1" dirty="0">
                <a:latin typeface="Lato"/>
                <a:ea typeface="Lato"/>
                <a:cs typeface="Lato"/>
              </a:rPr>
              <a:t> s</a:t>
            </a:r>
            <a:r>
              <a:rPr lang="en-US" sz="1800" dirty="0">
                <a:latin typeface="Lato"/>
                <a:ea typeface="Lato"/>
                <a:cs typeface="Lato"/>
              </a:rPr>
              <a:t>tratified split to help maintaining class balance across all subsets</a:t>
            </a:r>
            <a:endParaRPr lang="en-US" sz="1800" dirty="0"/>
          </a:p>
          <a:p>
            <a:endParaRPr lang="en-US" sz="2000" dirty="0">
              <a:latin typeface="Lato"/>
              <a:ea typeface="Lato"/>
              <a:cs typeface="Lato"/>
            </a:endParaRPr>
          </a:p>
          <a:p>
            <a:pPr marL="0" indent="0" algn="just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• </a:t>
            </a:r>
            <a:r>
              <a:rPr lang="en-US" sz="2000" b="1" dirty="0">
                <a:latin typeface="Lato"/>
                <a:ea typeface="Lato"/>
                <a:cs typeface="Lato"/>
              </a:rPr>
              <a:t>Training set</a:t>
            </a:r>
            <a:r>
              <a:rPr lang="en-US" sz="2000" dirty="0">
                <a:latin typeface="Lato"/>
                <a:ea typeface="Lato"/>
                <a:cs typeface="Lato"/>
              </a:rPr>
              <a:t>: 52,824 images</a:t>
            </a:r>
          </a:p>
          <a:p>
            <a:pPr marL="0" indent="0" algn="just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• </a:t>
            </a:r>
            <a:r>
              <a:rPr lang="en-US" sz="2000" b="1" dirty="0">
                <a:latin typeface="Lato"/>
                <a:ea typeface="Lato"/>
                <a:cs typeface="Lato"/>
              </a:rPr>
              <a:t>Validation set</a:t>
            </a:r>
            <a:r>
              <a:rPr lang="en-US" sz="2000" dirty="0">
                <a:latin typeface="Lato"/>
                <a:ea typeface="Lato"/>
                <a:cs typeface="Lato"/>
              </a:rPr>
              <a:t>: 6,606 images</a:t>
            </a:r>
          </a:p>
          <a:p>
            <a:pPr marL="0" indent="0" algn="just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• </a:t>
            </a:r>
            <a:r>
              <a:rPr lang="en-US" sz="2000" b="1" dirty="0">
                <a:latin typeface="Lato"/>
                <a:ea typeface="Lato"/>
                <a:cs typeface="Lato"/>
              </a:rPr>
              <a:t>Test set</a:t>
            </a:r>
            <a:r>
              <a:rPr lang="en-US" sz="2000" dirty="0">
                <a:latin typeface="Lato"/>
                <a:ea typeface="Lato"/>
                <a:cs typeface="Lato"/>
              </a:rPr>
              <a:t>: 6,651 images</a:t>
            </a:r>
          </a:p>
          <a:p>
            <a:pPr algn="just"/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5" name="Hình ảnh 4" descr="Ảnh có chứa văn bản, ảnh chụp màn hình, phần mềm, màn hình&#10;&#10;Nội dung do AI tạo ra có thể không chính xác.">
            <a:extLst>
              <a:ext uri="{FF2B5EF4-FFF2-40B4-BE49-F238E27FC236}">
                <a16:creationId xmlns:a16="http://schemas.microsoft.com/office/drawing/2014/main" id="{D3EA56E9-47F1-992B-BC47-14607FCA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1" t="31100" r="53235" b="29203"/>
          <a:stretch>
            <a:fillRect/>
          </a:stretch>
        </p:blipFill>
        <p:spPr>
          <a:xfrm>
            <a:off x="5428596" y="3125143"/>
            <a:ext cx="5868921" cy="323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1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310FA-3DB7-6678-18A1-8FB9CAFEB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EC8A1-070A-6288-8EEE-184CD03A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EEC460-4F13-38D3-694E-0CAE69C5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Exploratory Data Analysis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C0B19-9110-A468-38CC-F5A7E0ED5E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960120"/>
            <a:ext cx="11320272" cy="4818888"/>
          </a:xfrm>
        </p:spPr>
        <p:txBody>
          <a:bodyPr lIns="91440" tIns="45720" rIns="91440" bIns="45720" anchor="t"/>
          <a:lstStyle/>
          <a:p>
            <a:pPr algn="just">
              <a:buNone/>
            </a:pPr>
            <a:r>
              <a:rPr lang="en-US" sz="2000" b="1" dirty="0">
                <a:latin typeface="Lato"/>
                <a:ea typeface="Lato"/>
                <a:cs typeface="Lato"/>
              </a:rPr>
              <a:t>Brightness and Contrast Analysis</a:t>
            </a:r>
            <a:endParaRPr lang="en-US" b="1" dirty="0"/>
          </a:p>
          <a:p>
            <a:pPr algn="just"/>
            <a:r>
              <a:rPr lang="en-US" sz="1800" dirty="0">
                <a:latin typeface="Lato"/>
                <a:ea typeface="Lato"/>
                <a:cs typeface="Lato"/>
              </a:rPr>
              <a:t>The dataset exhibits generally </a:t>
            </a:r>
            <a:r>
              <a:rPr lang="en-US" sz="1800" b="1" dirty="0">
                <a:latin typeface="Lato"/>
                <a:ea typeface="Lato"/>
                <a:cs typeface="Lato"/>
              </a:rPr>
              <a:t>consistent brightness and contrast</a:t>
            </a:r>
            <a:r>
              <a:rPr lang="en-US" sz="1800" dirty="0">
                <a:latin typeface="Lato"/>
                <a:ea typeface="Lato"/>
                <a:cs typeface="Lato"/>
              </a:rPr>
              <a:t> characteristics, which is</a:t>
            </a:r>
            <a:endParaRPr lang="en-US" sz="1800" dirty="0"/>
          </a:p>
          <a:p>
            <a:pPr algn="just">
              <a:buNone/>
            </a:pPr>
            <a:r>
              <a:rPr lang="en-US" sz="1800" dirty="0">
                <a:latin typeface="Lato"/>
                <a:ea typeface="Lato"/>
                <a:cs typeface="Lato"/>
              </a:rPr>
              <a:t>favorable for training a deep learning model. </a:t>
            </a:r>
            <a:endParaRPr lang="en-US" sz="1800" dirty="0"/>
          </a:p>
          <a:p>
            <a:pPr algn="just"/>
            <a:r>
              <a:rPr lang="en-US" sz="1800" dirty="0">
                <a:latin typeface="Lato"/>
                <a:ea typeface="Lato"/>
                <a:cs typeface="Lato"/>
              </a:rPr>
              <a:t>However, </a:t>
            </a:r>
            <a:r>
              <a:rPr lang="en-US" sz="1800" b="1" dirty="0">
                <a:latin typeface="Lato"/>
                <a:ea typeface="Lato"/>
                <a:cs typeface="Lato"/>
              </a:rPr>
              <a:t>s</a:t>
            </a:r>
            <a:r>
              <a:rPr lang="en-US" sz="1800" dirty="0">
                <a:latin typeface="Lato"/>
                <a:ea typeface="Lato"/>
                <a:cs typeface="Lato"/>
              </a:rPr>
              <a:t>ome variation still exists. -&gt; random brightness and  contrast adjustments can be applied</a:t>
            </a: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2C214-DDCD-CDAB-A4EF-FE91B03F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77" y="2697230"/>
            <a:ext cx="9720649" cy="31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0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78AC4F83E9069D43AFA594D7F1D96885" ma:contentTypeVersion="7" ma:contentTypeDescription="Tạo tài liệu mới." ma:contentTypeScope="" ma:versionID="8ff16884423f0fc8b154167f15d072d0">
  <xsd:schema xmlns:xsd="http://www.w3.org/2001/XMLSchema" xmlns:xs="http://www.w3.org/2001/XMLSchema" xmlns:p="http://schemas.microsoft.com/office/2006/metadata/properties" xmlns:ns2="d0a6ddea-004a-4b16-a170-7c91a96eeb9b" targetNamespace="http://schemas.microsoft.com/office/2006/metadata/properties" ma:root="true" ma:fieldsID="181aea879e70a3576a32e5294bd9333a" ns2:_="">
    <xsd:import namespace="d0a6ddea-004a-4b16-a170-7c91a96eeb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6ddea-004a-4b16-a170-7c91a96eeb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89ABA7-3517-42FE-B381-722F768F2FC2}"/>
</file>

<file path=customXml/itemProps2.xml><?xml version="1.0" encoding="utf-8"?>
<ds:datastoreItem xmlns:ds="http://schemas.openxmlformats.org/officeDocument/2006/customXml" ds:itemID="{B18205D6-F87E-45C5-AEA8-23FBFA3CA9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0ECF65-C93A-4BDF-B7E2-76C0FFD2A490}">
  <ds:schemaRefs>
    <ds:schemaRef ds:uri="2a660bb1-2241-48a6-aaaa-4d835ea00b2f"/>
    <ds:schemaRef ds:uri="734ad12e-f028-4e8d-9eec-fc3955d1bf9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3188</Words>
  <Application>Microsoft Office PowerPoint</Application>
  <PresentationFormat>Widescreen</PresentationFormat>
  <Paragraphs>742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Arial,Sans-Serif</vt:lpstr>
      <vt:lpstr>Calibri</vt:lpstr>
      <vt:lpstr>Cambria Math</vt:lpstr>
      <vt:lpstr>Consolas</vt:lpstr>
      <vt:lpstr>Lato</vt:lpstr>
      <vt:lpstr>Office Theme</vt:lpstr>
      <vt:lpstr>PowerPoint Presentation</vt:lpstr>
      <vt:lpstr>Table of contents</vt:lpstr>
      <vt:lpstr>Problem Description</vt:lpstr>
      <vt:lpstr>Table of contents</vt:lpstr>
      <vt:lpstr>Dataset</vt:lpstr>
      <vt:lpstr>Dataset</vt:lpstr>
      <vt:lpstr>Dataset</vt:lpstr>
      <vt:lpstr>Our dataset</vt:lpstr>
      <vt:lpstr>Exploratory Data Analysis</vt:lpstr>
      <vt:lpstr>Exploratory Data Analysis</vt:lpstr>
      <vt:lpstr>Exploratory Data Analysis</vt:lpstr>
      <vt:lpstr>Data Preprocessing</vt:lpstr>
      <vt:lpstr>Data Preprocessing</vt:lpstr>
      <vt:lpstr>Data Preprocessing</vt:lpstr>
      <vt:lpstr>Table of contents</vt:lpstr>
      <vt:lpstr>Methodologies</vt:lpstr>
      <vt:lpstr>Models Application</vt:lpstr>
      <vt:lpstr>Models Application</vt:lpstr>
      <vt:lpstr>Models Application</vt:lpstr>
      <vt:lpstr>Evaluation Metrics</vt:lpstr>
      <vt:lpstr>Methodologies </vt:lpstr>
      <vt:lpstr>Methodologies </vt:lpstr>
      <vt:lpstr>Models Application</vt:lpstr>
      <vt:lpstr>Models Application</vt:lpstr>
      <vt:lpstr>Methodologies </vt:lpstr>
      <vt:lpstr>Methodologies </vt:lpstr>
      <vt:lpstr>Methodologies </vt:lpstr>
      <vt:lpstr>Methodologies </vt:lpstr>
      <vt:lpstr>Methodologies </vt:lpstr>
      <vt:lpstr>Methodologies </vt:lpstr>
      <vt:lpstr>Methodologies </vt:lpstr>
      <vt:lpstr>Methodologies </vt:lpstr>
      <vt:lpstr>Methodologies</vt:lpstr>
      <vt:lpstr>Proposed methods</vt:lpstr>
      <vt:lpstr>Proposed methods</vt:lpstr>
      <vt:lpstr>Proposed methods</vt:lpstr>
      <vt:lpstr>Proposed methods</vt:lpstr>
      <vt:lpstr>Proposed methods</vt:lpstr>
      <vt:lpstr>Proposed methods</vt:lpstr>
      <vt:lpstr>Evaluation Metrics</vt:lpstr>
      <vt:lpstr>Results</vt:lpstr>
      <vt:lpstr>Handling Out-of-Distribution (OOD) Images</vt:lpstr>
      <vt:lpstr>Handling Out-of-Distribution (OOD) Images</vt:lpstr>
      <vt:lpstr>Handling Out-of-Distribution (OOD) Images</vt:lpstr>
      <vt:lpstr>Handling Out-of-Distribution (OOD) Images</vt:lpstr>
      <vt:lpstr>Handling Out-of-Distribution (OOD) Images</vt:lpstr>
      <vt:lpstr>Handling Out-of-Distribution (OOD) Images</vt:lpstr>
      <vt:lpstr>Handling Out-of-Distribution (OOD) Images</vt:lpstr>
      <vt:lpstr>Handling Out-of-Distribution (OOD) Images</vt:lpstr>
      <vt:lpstr>Handling Out-of-Distribution (OOD) Images</vt:lpstr>
      <vt:lpstr>Evaluation Metrics and Results</vt:lpstr>
      <vt:lpstr>Table of contents</vt:lpstr>
      <vt:lpstr>Results</vt:lpstr>
      <vt:lpstr>Results</vt:lpstr>
      <vt:lpstr>Table of contents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Vu Hoang Nhat Anh 20225471</cp:lastModifiedBy>
  <cp:revision>977</cp:revision>
  <dcterms:created xsi:type="dcterms:W3CDTF">2021-05-28T04:32:29Z</dcterms:created>
  <dcterms:modified xsi:type="dcterms:W3CDTF">2025-06-05T01:50:20Z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0x01010078AC4F83E9069D43AFA594D7F1D96885</vt:lpwstr>
  </property>
</Properties>
</file>